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4" r:id="rId3"/>
    <p:sldId id="266" r:id="rId4"/>
    <p:sldId id="272" r:id="rId5"/>
    <p:sldId id="284" r:id="rId6"/>
    <p:sldId id="285" r:id="rId7"/>
    <p:sldId id="286" r:id="rId8"/>
    <p:sldId id="275" r:id="rId9"/>
    <p:sldId id="302" r:id="rId10"/>
    <p:sldId id="289" r:id="rId11"/>
    <p:sldId id="287" r:id="rId12"/>
    <p:sldId id="279" r:id="rId13"/>
    <p:sldId id="278" r:id="rId14"/>
    <p:sldId id="288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lue+Teal" id="{05586EF3-9B4B-4964-B011-D632CA93D592}">
          <p14:sldIdLst/>
        </p14:section>
        <p14:section name="Blue+Yellow" id="{6E25735A-177E-4533-B771-3EA6D535B2CF}">
          <p14:sldIdLst/>
        </p14:section>
        <p14:section name="White" id="{35EDA465-1224-4C59-95C4-7C03E13F28BC}">
          <p14:sldIdLst>
            <p14:sldId id="260"/>
            <p14:sldId id="264"/>
            <p14:sldId id="266"/>
            <p14:sldId id="272"/>
            <p14:sldId id="284"/>
            <p14:sldId id="285"/>
            <p14:sldId id="286"/>
            <p14:sldId id="275"/>
            <p14:sldId id="302"/>
            <p14:sldId id="289"/>
            <p14:sldId id="287"/>
            <p14:sldId id="279"/>
            <p14:sldId id="278"/>
            <p14:sldId id="288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</p14:sldIdLst>
        </p14:section>
        <p14:section name="Assets" id="{94164686-D8A7-4F8B-9146-330B66B1C7EC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58" autoAdjust="0"/>
    <p:restoredTop sz="94660"/>
  </p:normalViewPr>
  <p:slideViewPr>
    <p:cSldViewPr snapToGrid="0">
      <p:cViewPr varScale="1">
        <p:scale>
          <a:sx n="92" d="100"/>
          <a:sy n="92" d="100"/>
        </p:scale>
        <p:origin x="91" y="2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C879CD-DEEB-5394-1445-D1FAD1CBD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1D6C18B-A2BB-3AF6-0363-2D4665B43E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C37C82C-10D6-8DFD-7CAF-CA0E8A3AE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4CDEC-FA9D-4629-993C-EA97F79BD5C1}" type="datetimeFigureOut">
              <a:rPr lang="pl-PL" smtClean="0"/>
              <a:t>31.10.2023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C10C91C-E893-36CB-D9DB-DBFE9D154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764FAF7-097A-76FB-6C61-B7E85B3BD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E4F00-F1D5-48FC-9591-89D70A4EE9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7776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5E543D-7A9A-8BE6-30C6-C83AB660F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7D292BC-FCDA-0242-D774-DF0698D91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41D3F0A-FE11-791F-A391-C92BFC71A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4CDEC-FA9D-4629-993C-EA97F79BD5C1}" type="datetimeFigureOut">
              <a:rPr lang="pl-PL" smtClean="0"/>
              <a:t>31.10.2023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C70DC9E-CFE5-E63F-D669-A1008FA23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EDF570-4D19-B9A6-14CF-1CDAE6B77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E4F00-F1D5-48FC-9591-89D70A4EE9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4461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F2F211D-D9EC-2FF5-8F0B-86598DD192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8CBFC5C-4288-F3B3-B672-5AA8FB663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6DC7A25-74A4-5983-AB97-E1E5278D6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4CDEC-FA9D-4629-993C-EA97F79BD5C1}" type="datetimeFigureOut">
              <a:rPr lang="pl-PL" smtClean="0"/>
              <a:t>31.10.2023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552F4CC-F4DC-AD45-1970-7AE08505A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20598D3-94F1-EF63-2D18-DFC5153AB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E4F00-F1D5-48FC-9591-89D70A4EE9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9375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881FE3-3807-3B9B-10B4-77F5940DB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952324-DA7E-45E1-FB72-12AB0C2AD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BD86B10-DE5F-B639-1E2A-76CEC1989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4CDEC-FA9D-4629-993C-EA97F79BD5C1}" type="datetimeFigureOut">
              <a:rPr lang="pl-PL" smtClean="0"/>
              <a:t>31.10.2023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53A0022-50C6-AC07-8DEF-280081ABA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FD204FC-1868-C6C4-FD0E-AF26052F8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E4F00-F1D5-48FC-9591-89D70A4EE9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4304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382B23-E0DF-1C9F-DF27-8C62508C0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A7B752F-263B-884E-6391-ADD4C5DB3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39A5F52-046F-2787-4F73-530ED073A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4CDEC-FA9D-4629-993C-EA97F79BD5C1}" type="datetimeFigureOut">
              <a:rPr lang="pl-PL" smtClean="0"/>
              <a:t>31.10.2023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87BFE9C-6578-9A7F-627C-D49BCE705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386D031-B963-EAC6-DEF5-073E8576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E4F00-F1D5-48FC-9591-89D70A4EE9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5778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F3F687-9009-B39F-C244-69640E7BF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8A72585-3E49-E6D7-1948-0DD2CC4913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E6C2293-149D-3837-B038-1AA300E16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A31C07E-9E9C-327E-BBEC-B9A24B64F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4CDEC-FA9D-4629-993C-EA97F79BD5C1}" type="datetimeFigureOut">
              <a:rPr lang="pl-PL" smtClean="0"/>
              <a:t>31.10.2023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C588F0B-E326-3738-1C3A-029BE99AA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29257F3-FBB9-5DD0-CFBB-4ED6D96DA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E4F00-F1D5-48FC-9591-89D70A4EE9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4630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2224EF-4069-90BD-7759-F5CCEEAC4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52D3BC6-16C0-54D6-AB8E-F3271E394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04171F5-61CB-544A-69EC-D6AE89035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9A88D37-FC12-66D0-2CB3-D4DE8126CB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6336B7E-0B55-3044-B5E1-7A78EC640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3309F62B-0616-D5A1-05E4-59629EE6B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4CDEC-FA9D-4629-993C-EA97F79BD5C1}" type="datetimeFigureOut">
              <a:rPr lang="pl-PL" smtClean="0"/>
              <a:t>31.10.2023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A30A9C4-0DD4-5A66-16E7-4AA5FFB16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952CBB7-C554-F25B-B971-A74973BEC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E4F00-F1D5-48FC-9591-89D70A4EE9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4492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17480F-5CAC-2985-F2F7-E8CD87693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5C59E28-CE74-1034-CA8D-796A1E9CB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4CDEC-FA9D-4629-993C-EA97F79BD5C1}" type="datetimeFigureOut">
              <a:rPr lang="pl-PL" smtClean="0"/>
              <a:t>31.10.2023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9037DFA-FF50-9569-7250-BA9348A82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6A5DB2F-FB0E-B566-D90A-89A81FBD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E4F00-F1D5-48FC-9591-89D70A4EE9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6565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620E8523-9A7C-16AE-E46B-102A9CFEF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4CDEC-FA9D-4629-993C-EA97F79BD5C1}" type="datetimeFigureOut">
              <a:rPr lang="pl-PL" smtClean="0"/>
              <a:t>31.10.2023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D7A8735-64C4-0A50-FA5A-E2538AE00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87F48B6-9B75-171D-D25B-0B113E4B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E4F00-F1D5-48FC-9591-89D70A4EE9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8851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15A557-649B-3731-6043-15C10D065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1D23E9-44E4-6B71-DB88-41B650A66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E3C58C8-2075-A95E-5761-4B1A4E659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F70D0ED-8615-FDAB-64B1-BA2820284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4CDEC-FA9D-4629-993C-EA97F79BD5C1}" type="datetimeFigureOut">
              <a:rPr lang="pl-PL" smtClean="0"/>
              <a:t>31.10.2023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1E3431D-86D8-3CEB-5B44-A07F70316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F7876D4-F10E-F2B4-186F-B0AFA239E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E4F00-F1D5-48FC-9591-89D70A4EE9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9676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1C08B9-A277-2F7D-A810-50E5D81AE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07A29FD-8AD9-CA1E-B08B-4557DED187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E1DE8CB-82AF-64AE-D864-771959AAC8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44AC2AB-067C-C1EA-2DE0-D4CEB6FF8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4CDEC-FA9D-4629-993C-EA97F79BD5C1}" type="datetimeFigureOut">
              <a:rPr lang="pl-PL" smtClean="0"/>
              <a:t>31.10.2023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0D9B2F3-B160-BA1A-D88D-547C40C80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7CFCE6E-C689-CEF0-387A-C481D9483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E4F00-F1D5-48FC-9591-89D70A4EE9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1540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1AB5E789-355C-1BBF-2088-0D8C8401C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413F481-6A8D-6B03-1FCC-DEAC7FF16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3D6B562-2BF4-7126-F4FD-983E4EB63D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4CDEC-FA9D-4629-993C-EA97F79BD5C1}" type="datetimeFigureOut">
              <a:rPr lang="pl-PL" smtClean="0"/>
              <a:t>31.10.2023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76602FF-D120-8609-1D4D-750CFD714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C2375FD-C12D-AF45-54F0-E1077999B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E4F00-F1D5-48FC-9591-89D70A4EE9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81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tekst, zrzut ekranu, Czcionka, Grafika&#10;&#10;Opis wygenerowany automatycznie">
            <a:extLst>
              <a:ext uri="{FF2B5EF4-FFF2-40B4-BE49-F238E27FC236}">
                <a16:creationId xmlns:a16="http://schemas.microsoft.com/office/drawing/2014/main" id="{E95625AA-BCD9-4A22-FB85-AA31E6F2D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6" y="2330869"/>
            <a:ext cx="7410514" cy="3530030"/>
          </a:xfrm>
          <a:prstGeom prst="rect">
            <a:avLst/>
          </a:prstGeom>
        </p:spPr>
      </p:pic>
      <p:pic>
        <p:nvPicPr>
          <p:cNvPr id="4" name="Obraz 3" descr="Obraz zawierający Grafika, Czcionka, projekt graficzny, logo&#10;&#10;Opis wygenerowany automatycznie">
            <a:extLst>
              <a:ext uri="{FF2B5EF4-FFF2-40B4-BE49-F238E27FC236}">
                <a16:creationId xmlns:a16="http://schemas.microsoft.com/office/drawing/2014/main" id="{E3F9BA44-A2FA-91BD-5B82-9279BBC283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7" y="5860899"/>
            <a:ext cx="2244565" cy="89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97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6BA72832-5C60-F92C-1F8D-DAD763F0B5B4}"/>
              </a:ext>
            </a:extLst>
          </p:cNvPr>
          <p:cNvSpPr txBox="1">
            <a:spLocks/>
          </p:cNvSpPr>
          <p:nvPr/>
        </p:nvSpPr>
        <p:spPr>
          <a:xfrm>
            <a:off x="1355834" y="1158859"/>
            <a:ext cx="9480332" cy="10359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pl-PL" sz="5000" b="1" dirty="0">
                <a:latin typeface="Be Vietnam Pro" pitchFamily="2" charset="-18"/>
              </a:rPr>
              <a:t>STEM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A122328-A0D2-487A-ABE1-D3940AFD7D16}"/>
              </a:ext>
            </a:extLst>
          </p:cNvPr>
          <p:cNvSpPr txBox="1"/>
          <p:nvPr/>
        </p:nvSpPr>
        <p:spPr>
          <a:xfrm>
            <a:off x="1355834" y="2194786"/>
            <a:ext cx="9480332" cy="1097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pl-PL" sz="4600" b="1" dirty="0">
                <a:latin typeface="Be Vietnam Pro" pitchFamily="2" charset="-18"/>
              </a:rPr>
              <a:t>STEM + Art = STEAM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DB19222-00AD-5B6C-9454-0069D8F11E24}"/>
              </a:ext>
            </a:extLst>
          </p:cNvPr>
          <p:cNvSpPr txBox="1"/>
          <p:nvPr/>
        </p:nvSpPr>
        <p:spPr>
          <a:xfrm>
            <a:off x="1355834" y="3292331"/>
            <a:ext cx="9480332" cy="1097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pl-PL" sz="4600" b="1" dirty="0">
                <a:latin typeface="Be Vietnam Pro" pitchFamily="2" charset="-18"/>
              </a:rPr>
              <a:t>STEAM + </a:t>
            </a:r>
            <a:r>
              <a:rPr lang="pl-PL" sz="4600" b="1" dirty="0" err="1">
                <a:latin typeface="Be Vietnam Pro" pitchFamily="2" charset="-18"/>
              </a:rPr>
              <a:t>Robotics</a:t>
            </a:r>
            <a:r>
              <a:rPr lang="pl-PL" sz="4600" b="1" dirty="0">
                <a:latin typeface="Be Vietnam Pro" pitchFamily="2" charset="-18"/>
              </a:rPr>
              <a:t> = STREAM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36A4A97-F2F7-289E-5A7A-33CC7FFF7F1C}"/>
              </a:ext>
            </a:extLst>
          </p:cNvPr>
          <p:cNvSpPr txBox="1"/>
          <p:nvPr/>
        </p:nvSpPr>
        <p:spPr>
          <a:xfrm>
            <a:off x="2907506" y="4328258"/>
            <a:ext cx="6100762" cy="1097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pl-PL" sz="4600" b="1" dirty="0">
                <a:latin typeface="Be Vietnam Pro" pitchFamily="2" charset="-18"/>
              </a:rPr>
              <a:t>STREAM + AI = ……..</a:t>
            </a:r>
          </a:p>
        </p:txBody>
      </p:sp>
    </p:spTree>
    <p:extLst>
      <p:ext uri="{BB962C8B-B14F-4D97-AF65-F5344CB8AC3E}">
        <p14:creationId xmlns:p14="http://schemas.microsoft.com/office/powerpoint/2010/main" val="18586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6BA72832-5C60-F92C-1F8D-DAD763F0B5B4}"/>
              </a:ext>
            </a:extLst>
          </p:cNvPr>
          <p:cNvSpPr txBox="1">
            <a:spLocks/>
          </p:cNvSpPr>
          <p:nvPr/>
        </p:nvSpPr>
        <p:spPr>
          <a:xfrm>
            <a:off x="1355834" y="1307223"/>
            <a:ext cx="9480332" cy="42435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pl-PL" sz="5000" b="1" dirty="0">
                <a:latin typeface="Be Vietnam Pro" pitchFamily="2" charset="-18"/>
              </a:rPr>
              <a:t>Implementacja metody projektów w edukacji STEAM z wykorzystaniem nowoczesnych narzędzi </a:t>
            </a:r>
          </a:p>
          <a:p>
            <a:pPr algn="ctr">
              <a:lnSpc>
                <a:spcPct val="160000"/>
              </a:lnSpc>
            </a:pPr>
            <a:r>
              <a:rPr lang="pl-PL" sz="5000" b="1" dirty="0">
                <a:latin typeface="Be Vietnam Pro" pitchFamily="2" charset="-18"/>
              </a:rPr>
              <a:t>i technologii wymaga od nauczycieli przygotowania i wykorzystania właśnie – </a:t>
            </a:r>
          </a:p>
          <a:p>
            <a:pPr algn="ctr">
              <a:lnSpc>
                <a:spcPct val="160000"/>
              </a:lnSpc>
            </a:pPr>
            <a:r>
              <a:rPr lang="pl-PL" sz="5000" b="1" dirty="0">
                <a:latin typeface="Be Vietnam Pro" pitchFamily="2" charset="-18"/>
              </a:rPr>
              <a:t>tych narzędzi i technologii.</a:t>
            </a:r>
          </a:p>
        </p:txBody>
      </p:sp>
    </p:spTree>
    <p:extLst>
      <p:ext uri="{BB962C8B-B14F-4D97-AF65-F5344CB8AC3E}">
        <p14:creationId xmlns:p14="http://schemas.microsoft.com/office/powerpoint/2010/main" val="1576657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osoba, dłoń, kula, palec&#10;&#10;Opis wygenerowany automatycznie">
            <a:extLst>
              <a:ext uri="{FF2B5EF4-FFF2-40B4-BE49-F238E27FC236}">
                <a16:creationId xmlns:a16="http://schemas.microsoft.com/office/drawing/2014/main" id="{39C1B045-3434-DF3B-69D7-5A2E53000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589" y="390832"/>
            <a:ext cx="6549441" cy="451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81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AFF81B4-503D-AC07-7C3B-69A4E6FA9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09" y="390832"/>
            <a:ext cx="11297800" cy="451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31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tekst, zrzut ekranu&#10;&#10;Opis wygenerowany automatycznie">
            <a:extLst>
              <a:ext uri="{FF2B5EF4-FFF2-40B4-BE49-F238E27FC236}">
                <a16:creationId xmlns:a16="http://schemas.microsoft.com/office/drawing/2014/main" id="{9E2D1AB3-95BF-CD73-09BD-583EC7428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8" y="628650"/>
            <a:ext cx="12117509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14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6BA72832-5C60-F92C-1F8D-DAD763F0B5B4}"/>
              </a:ext>
            </a:extLst>
          </p:cNvPr>
          <p:cNvSpPr txBox="1">
            <a:spLocks/>
          </p:cNvSpPr>
          <p:nvPr/>
        </p:nvSpPr>
        <p:spPr>
          <a:xfrm>
            <a:off x="1355834" y="1158859"/>
            <a:ext cx="9480332" cy="34131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pl-PL" sz="5000" b="1" dirty="0">
                <a:solidFill>
                  <a:srgbClr val="FF0000"/>
                </a:solidFill>
                <a:latin typeface="Be Vietnam Pro" pitchFamily="2" charset="-18"/>
              </a:rPr>
              <a:t>Co jest najważniejsze w edukacji STEAM?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168E95F-451A-D92E-2D68-22986FC848B6}"/>
              </a:ext>
            </a:extLst>
          </p:cNvPr>
          <p:cNvSpPr txBox="1"/>
          <p:nvPr/>
        </p:nvSpPr>
        <p:spPr>
          <a:xfrm>
            <a:off x="2324100" y="924738"/>
            <a:ext cx="4276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Interdyscyplinarność</a:t>
            </a:r>
            <a:r>
              <a:rPr lang="pl-PL" sz="3200" dirty="0">
                <a:effectLst/>
              </a:rPr>
              <a:t> </a:t>
            </a:r>
            <a:endParaRPr lang="pl-PL" sz="3200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1A7833C-3797-53BC-F236-C456A5845DB3}"/>
              </a:ext>
            </a:extLst>
          </p:cNvPr>
          <p:cNvSpPr txBox="1"/>
          <p:nvPr/>
        </p:nvSpPr>
        <p:spPr>
          <a:xfrm>
            <a:off x="185726" y="4383072"/>
            <a:ext cx="37576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Praktyczna nauka</a:t>
            </a:r>
            <a:r>
              <a:rPr lang="pl-PL" sz="3200" dirty="0">
                <a:effectLst/>
              </a:rPr>
              <a:t>  </a:t>
            </a:r>
            <a:endParaRPr lang="pl-PL" sz="32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6ABC28A-C370-9110-3E69-EF431C071FB0}"/>
              </a:ext>
            </a:extLst>
          </p:cNvPr>
          <p:cNvSpPr txBox="1"/>
          <p:nvPr/>
        </p:nvSpPr>
        <p:spPr>
          <a:xfrm>
            <a:off x="8093869" y="5329857"/>
            <a:ext cx="3879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Myślenie krytyczne</a:t>
            </a:r>
            <a:r>
              <a:rPr lang="pl-PL" sz="3200" dirty="0">
                <a:effectLst/>
              </a:rPr>
              <a:t> </a:t>
            </a:r>
            <a:endParaRPr lang="pl-PL" sz="32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6BE6BC8-7643-D3AC-C7C1-6EBB6FE69DD1}"/>
              </a:ext>
            </a:extLst>
          </p:cNvPr>
          <p:cNvSpPr txBox="1"/>
          <p:nvPr/>
        </p:nvSpPr>
        <p:spPr>
          <a:xfrm>
            <a:off x="8851106" y="602205"/>
            <a:ext cx="26360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Kreatywność</a:t>
            </a:r>
            <a:r>
              <a:rPr lang="pl-PL" sz="3200" dirty="0">
                <a:effectLst/>
              </a:rPr>
              <a:t> </a:t>
            </a:r>
            <a:endParaRPr lang="pl-PL" sz="3200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8B6C039-1EEE-F0D7-7E74-0F656B0A72D0}"/>
              </a:ext>
            </a:extLst>
          </p:cNvPr>
          <p:cNvSpPr txBox="1"/>
          <p:nvPr/>
        </p:nvSpPr>
        <p:spPr>
          <a:xfrm>
            <a:off x="2324100" y="5756409"/>
            <a:ext cx="55221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Rozwiązywanie problemów</a:t>
            </a:r>
            <a:r>
              <a:rPr lang="pl-PL" sz="3200" dirty="0">
                <a:effectLst/>
              </a:rPr>
              <a:t> </a:t>
            </a:r>
            <a:endParaRPr lang="pl-PL" sz="3200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CC33D341-1205-4611-C0AE-2B7AE0F7E2AE}"/>
              </a:ext>
            </a:extLst>
          </p:cNvPr>
          <p:cNvSpPr txBox="1"/>
          <p:nvPr/>
        </p:nvSpPr>
        <p:spPr>
          <a:xfrm>
            <a:off x="6793706" y="1683154"/>
            <a:ext cx="46934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Równouprawnienie płci</a:t>
            </a:r>
            <a:r>
              <a:rPr lang="pl-PL" sz="3200" dirty="0">
                <a:effectLst/>
              </a:rPr>
              <a:t> </a:t>
            </a:r>
            <a:endParaRPr lang="pl-PL" sz="3200" dirty="0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69F2F953-F7E4-080F-00F1-125C14895C6C}"/>
              </a:ext>
            </a:extLst>
          </p:cNvPr>
          <p:cNvSpPr txBox="1"/>
          <p:nvPr/>
        </p:nvSpPr>
        <p:spPr>
          <a:xfrm>
            <a:off x="4462474" y="4572000"/>
            <a:ext cx="502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Zrozumienie technologii</a:t>
            </a:r>
            <a:r>
              <a:rPr lang="pl-PL" sz="3200" dirty="0">
                <a:effectLst/>
              </a:rPr>
              <a:t> </a:t>
            </a:r>
            <a:endParaRPr lang="pl-PL" sz="3200" dirty="0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6750D848-8941-2DA7-079B-4126E17A58C8}"/>
              </a:ext>
            </a:extLst>
          </p:cNvPr>
          <p:cNvSpPr txBox="1"/>
          <p:nvPr/>
        </p:nvSpPr>
        <p:spPr>
          <a:xfrm>
            <a:off x="185726" y="1890153"/>
            <a:ext cx="50434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Etyka i odpowiedzialność</a:t>
            </a:r>
            <a:r>
              <a:rPr lang="pl-PL" sz="32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15797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  <p:bldP spid="9" grpId="0"/>
      <p:bldP spid="11" grpId="0"/>
      <p:bldP spid="13" grpId="0"/>
      <p:bldP spid="15" grpId="0"/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6BA72832-5C60-F92C-1F8D-DAD763F0B5B4}"/>
              </a:ext>
            </a:extLst>
          </p:cNvPr>
          <p:cNvSpPr txBox="1">
            <a:spLocks/>
          </p:cNvSpPr>
          <p:nvPr/>
        </p:nvSpPr>
        <p:spPr>
          <a:xfrm>
            <a:off x="1355834" y="1158859"/>
            <a:ext cx="9480332" cy="34131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pl-PL" sz="5000" b="1" dirty="0">
                <a:solidFill>
                  <a:srgbClr val="FF0000"/>
                </a:solidFill>
                <a:latin typeface="Be Vietnam Pro" pitchFamily="2" charset="-18"/>
              </a:rPr>
              <a:t>Co jest najważniejsze w edukacji STEAM?</a:t>
            </a:r>
          </a:p>
        </p:txBody>
      </p:sp>
    </p:spTree>
    <p:extLst>
      <p:ext uri="{BB962C8B-B14F-4D97-AF65-F5344CB8AC3E}">
        <p14:creationId xmlns:p14="http://schemas.microsoft.com/office/powerpoint/2010/main" val="372408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6BA72832-5C60-F92C-1F8D-DAD763F0B5B4}"/>
              </a:ext>
            </a:extLst>
          </p:cNvPr>
          <p:cNvSpPr txBox="1">
            <a:spLocks/>
          </p:cNvSpPr>
          <p:nvPr/>
        </p:nvSpPr>
        <p:spPr>
          <a:xfrm>
            <a:off x="1355834" y="2157412"/>
            <a:ext cx="9480332" cy="254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pl-PL" sz="5000" b="1" dirty="0">
                <a:solidFill>
                  <a:srgbClr val="FF0000"/>
                </a:solidFill>
                <a:latin typeface="Be Vietnam Pro" pitchFamily="2" charset="-18"/>
              </a:rPr>
              <a:t>ZAINTERESOWANIE</a:t>
            </a:r>
          </a:p>
          <a:p>
            <a:pPr algn="ctr">
              <a:lnSpc>
                <a:spcPct val="160000"/>
              </a:lnSpc>
            </a:pPr>
            <a:r>
              <a:rPr lang="pl-PL" sz="5000" b="1" dirty="0">
                <a:solidFill>
                  <a:srgbClr val="FF0000"/>
                </a:solidFill>
                <a:latin typeface="Be Vietnam Pro" pitchFamily="2" charset="-18"/>
              </a:rPr>
              <a:t>WZBUDZENIE CIEKAWOŚCI</a:t>
            </a:r>
          </a:p>
        </p:txBody>
      </p:sp>
    </p:spTree>
    <p:extLst>
      <p:ext uri="{BB962C8B-B14F-4D97-AF65-F5344CB8AC3E}">
        <p14:creationId xmlns:p14="http://schemas.microsoft.com/office/powerpoint/2010/main" val="96782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 descr="Obraz zawierający ubrania, osoba, zabawa, przedszkole&#10;&#10;Opis wygenerowany automatycznie">
            <a:extLst>
              <a:ext uri="{FF2B5EF4-FFF2-40B4-BE49-F238E27FC236}">
                <a16:creationId xmlns:a16="http://schemas.microsoft.com/office/drawing/2014/main" id="{5E814650-4DFE-AB28-2C1A-E1E4A2715E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518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3" name="Obraz 2" descr="Obraz zawierający ubrania, osoba, w pomieszczeniu, chłopiec&#10;&#10;Opis wygenerowany automatycznie">
            <a:extLst>
              <a:ext uri="{FF2B5EF4-FFF2-40B4-BE49-F238E27FC236}">
                <a16:creationId xmlns:a16="http://schemas.microsoft.com/office/drawing/2014/main" id="{F0CA0D9A-C807-3C2B-2F1C-12A07C55E8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518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0" name="Freeform: Shape 12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14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45421E9-7D97-7714-306E-9293CEE8B0B6}"/>
              </a:ext>
            </a:extLst>
          </p:cNvPr>
          <p:cNvSpPr txBox="1"/>
          <p:nvPr/>
        </p:nvSpPr>
        <p:spPr>
          <a:xfrm>
            <a:off x="841141" y="3990675"/>
            <a:ext cx="4213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/>
              <a:t>PRZEDSZKOLAKI ROBOCIAKI</a:t>
            </a:r>
          </a:p>
        </p:txBody>
      </p:sp>
    </p:spTree>
    <p:extLst>
      <p:ext uri="{BB962C8B-B14F-4D97-AF65-F5344CB8AC3E}">
        <p14:creationId xmlns:p14="http://schemas.microsoft.com/office/powerpoint/2010/main" val="3280372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31EA4A4-5D79-4817-B146-24029A2F3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ubrania, osoba, chłopiec, Uczenie się&#10;&#10;Opis wygenerowany automatycznie">
            <a:extLst>
              <a:ext uri="{FF2B5EF4-FFF2-40B4-BE49-F238E27FC236}">
                <a16:creationId xmlns:a16="http://schemas.microsoft.com/office/drawing/2014/main" id="{D7FAC631-9D58-A61D-96C8-FF14924B36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7" r="24484" b="1"/>
          <a:stretch/>
        </p:blipFill>
        <p:spPr>
          <a:xfrm>
            <a:off x="20" y="10"/>
            <a:ext cx="7443196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CC90B56-BC7A-252E-4A34-A1624C54AA09}"/>
              </a:ext>
            </a:extLst>
          </p:cNvPr>
          <p:cNvSpPr txBox="1"/>
          <p:nvPr/>
        </p:nvSpPr>
        <p:spPr>
          <a:xfrm>
            <a:off x="8670243" y="3918877"/>
            <a:ext cx="2340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/>
              <a:t>ZROZUM AI</a:t>
            </a:r>
          </a:p>
        </p:txBody>
      </p:sp>
    </p:spTree>
    <p:extLst>
      <p:ext uri="{BB962C8B-B14F-4D97-AF65-F5344CB8AC3E}">
        <p14:creationId xmlns:p14="http://schemas.microsoft.com/office/powerpoint/2010/main" val="291951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EDA18199-A465-572A-C930-9ADA9B149886}"/>
              </a:ext>
            </a:extLst>
          </p:cNvPr>
          <p:cNvSpPr txBox="1">
            <a:spLocks/>
          </p:cNvSpPr>
          <p:nvPr/>
        </p:nvSpPr>
        <p:spPr>
          <a:xfrm>
            <a:off x="1351808" y="1781299"/>
            <a:ext cx="9488384" cy="2624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pl-PL" sz="3600" b="1" i="0" dirty="0">
                <a:effectLst/>
                <a:latin typeface="Be Vietnam Pro" pitchFamily="2" charset="-18"/>
              </a:rPr>
              <a:t>Praktyczne aspekty implementacji metody projektów w edukacji STEAM z wykorzystaniem nowoczesnych narzędzi i technologii. </a:t>
            </a:r>
            <a:endParaRPr lang="pl-PL" sz="3600" b="1" dirty="0">
              <a:latin typeface="Be Vietnam Pro" pitchFamily="2" charset="-18"/>
            </a:endParaRPr>
          </a:p>
        </p:txBody>
      </p:sp>
      <p:sp>
        <p:nvSpPr>
          <p:cNvPr id="2" name="Symbol zastępczy tekstu 2">
            <a:extLst>
              <a:ext uri="{FF2B5EF4-FFF2-40B4-BE49-F238E27FC236}">
                <a16:creationId xmlns:a16="http://schemas.microsoft.com/office/drawing/2014/main" id="{39014B6D-DA31-1B2D-6707-FAFCFA4B5DEB}"/>
              </a:ext>
            </a:extLst>
          </p:cNvPr>
          <p:cNvSpPr txBox="1">
            <a:spLocks/>
          </p:cNvSpPr>
          <p:nvPr/>
        </p:nvSpPr>
        <p:spPr>
          <a:xfrm>
            <a:off x="1351807" y="5545775"/>
            <a:ext cx="9488383" cy="91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>
                <a:solidFill>
                  <a:schemeClr val="tx1"/>
                </a:solidFill>
                <a:latin typeface="Hepta Slab" pitchFamily="2" charset="-18"/>
                <a:cs typeface="Hepta Slab" pitchFamily="2" charset="-18"/>
              </a:rPr>
              <a:t>Krzysztof Kaszuba</a:t>
            </a:r>
          </a:p>
          <a:p>
            <a:pPr algn="ctr"/>
            <a:r>
              <a:rPr lang="pl-PL" dirty="0">
                <a:solidFill>
                  <a:schemeClr val="tx1"/>
                </a:solidFill>
                <a:latin typeface="Hepta Slab" pitchFamily="2" charset="-18"/>
                <a:cs typeface="Hepta Slab" pitchFamily="2" charset="-18"/>
              </a:rPr>
              <a:t>Centrum Edukacji STEAM </a:t>
            </a:r>
            <a:r>
              <a:rPr lang="pl-PL" dirty="0" err="1">
                <a:solidFill>
                  <a:schemeClr val="tx1"/>
                </a:solidFill>
                <a:latin typeface="Hepta Slab" pitchFamily="2" charset="-18"/>
                <a:cs typeface="Hepta Slab" pitchFamily="2" charset="-18"/>
              </a:rPr>
              <a:t>KidsTech</a:t>
            </a:r>
            <a:endParaRPr lang="pl-PL" dirty="0">
              <a:solidFill>
                <a:schemeClr val="tx1"/>
              </a:solidFill>
              <a:latin typeface="Hepta Slab" pitchFamily="2" charset="-18"/>
              <a:cs typeface="Hepta Slab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42608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ubrania, osoba, w pomieszczeniu, człowiek&#10;&#10;Opis wygenerowany automatycznie">
            <a:extLst>
              <a:ext uri="{FF2B5EF4-FFF2-40B4-BE49-F238E27FC236}">
                <a16:creationId xmlns:a16="http://schemas.microsoft.com/office/drawing/2014/main" id="{D63A624A-C897-31EF-5C35-CB161109DD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50" b="-2"/>
          <a:stretch/>
        </p:blipFill>
        <p:spPr>
          <a:xfrm rot="5400000">
            <a:off x="-1535201" y="1535199"/>
            <a:ext cx="6857991" cy="3787591"/>
          </a:xfrm>
          <a:prstGeom prst="rect">
            <a:avLst/>
          </a:prstGeom>
        </p:spPr>
      </p:pic>
      <p:pic>
        <p:nvPicPr>
          <p:cNvPr id="3" name="Obraz 2" descr="Obraz zawierający zabawka, osoba, Klocek zabawka, Zestaw zabawek budowlanych&#10;&#10;Opis wygenerowany automatycznie">
            <a:extLst>
              <a:ext uri="{FF2B5EF4-FFF2-40B4-BE49-F238E27FC236}">
                <a16:creationId xmlns:a16="http://schemas.microsoft.com/office/drawing/2014/main" id="{311B9EA7-5AEC-9347-5603-972262ABA4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50" b="-2"/>
          <a:stretch/>
        </p:blipFill>
        <p:spPr>
          <a:xfrm rot="5400000">
            <a:off x="2248123" y="1535198"/>
            <a:ext cx="6857993" cy="3787591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3193FD5-6A49-7562-EA76-F15D42E15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5181888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152C11DA-5A01-E278-3EE2-308762D301E7}"/>
              </a:ext>
            </a:extLst>
          </p:cNvPr>
          <p:cNvSpPr txBox="1"/>
          <p:nvPr/>
        </p:nvSpPr>
        <p:spPr>
          <a:xfrm>
            <a:off x="8199390" y="4535557"/>
            <a:ext cx="3334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/>
              <a:t>NAPAD NA BANK</a:t>
            </a:r>
          </a:p>
        </p:txBody>
      </p:sp>
    </p:spTree>
    <p:extLst>
      <p:ext uri="{BB962C8B-B14F-4D97-AF65-F5344CB8AC3E}">
        <p14:creationId xmlns:p14="http://schemas.microsoft.com/office/powerpoint/2010/main" val="3303189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ubrania, stół, Sztuka dziecięca, osoba&#10;&#10;Opis wygenerowany automatycznie">
            <a:extLst>
              <a:ext uri="{FF2B5EF4-FFF2-40B4-BE49-F238E27FC236}">
                <a16:creationId xmlns:a16="http://schemas.microsoft.com/office/drawing/2014/main" id="{F0C477B5-AB92-7FB7-5FA8-FB7718C9EA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0" r="10306"/>
          <a:stretch/>
        </p:blipFill>
        <p:spPr>
          <a:xfrm>
            <a:off x="-4" y="10"/>
            <a:ext cx="8328610" cy="5279933"/>
          </a:xfrm>
          <a:prstGeom prst="rect">
            <a:avLst/>
          </a:prstGeom>
        </p:spPr>
      </p:pic>
      <p:pic>
        <p:nvPicPr>
          <p:cNvPr id="8" name="Obraz 7" descr="Obraz zawierający Sztuka dziecięca, ubrania, zabawa, osoba&#10;&#10;Opis wygenerowany automatycznie">
            <a:extLst>
              <a:ext uri="{FF2B5EF4-FFF2-40B4-BE49-F238E27FC236}">
                <a16:creationId xmlns:a16="http://schemas.microsoft.com/office/drawing/2014/main" id="{2F2AB139-5ED8-6488-AEB9-D7A68C731B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0" r="7299" b="-3"/>
          <a:stretch/>
        </p:blipFill>
        <p:spPr>
          <a:xfrm>
            <a:off x="8328610" y="1"/>
            <a:ext cx="3863392" cy="2653792"/>
          </a:xfrm>
          <a:prstGeom prst="rect">
            <a:avLst/>
          </a:prstGeom>
        </p:spPr>
      </p:pic>
      <p:pic>
        <p:nvPicPr>
          <p:cNvPr id="6" name="Obraz 5" descr="Obraz zawierający ubrania, chłopiec, Sztuka dziecięca, osoba&#10;&#10;Opis wygenerowany automatycznie">
            <a:extLst>
              <a:ext uri="{FF2B5EF4-FFF2-40B4-BE49-F238E27FC236}">
                <a16:creationId xmlns:a16="http://schemas.microsoft.com/office/drawing/2014/main" id="{97EA15FB-E26E-64B3-71A7-4FB064C98B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7" r="3602" b="-3"/>
          <a:stretch/>
        </p:blipFill>
        <p:spPr>
          <a:xfrm>
            <a:off x="8328611" y="2639971"/>
            <a:ext cx="3863392" cy="26537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A47CC56-1188-533D-88C5-F705AFAAA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193370"/>
            <a:ext cx="12207200" cy="123363"/>
            <a:chOff x="-5025" y="6737718"/>
            <a:chExt cx="12207200" cy="12336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EFA798-8C89-9948-4282-92855291A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009D10-42BE-E080-5E98-DA638B250D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3665EF0-23F5-08CD-34FA-4E46C1B9B796}"/>
              </a:ext>
            </a:extLst>
          </p:cNvPr>
          <p:cNvSpPr txBox="1"/>
          <p:nvPr/>
        </p:nvSpPr>
        <p:spPr>
          <a:xfrm>
            <a:off x="4002863" y="5800725"/>
            <a:ext cx="4186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/>
              <a:t>RENIFER TO TEŻ SSAK</a:t>
            </a:r>
          </a:p>
        </p:txBody>
      </p:sp>
    </p:spTree>
    <p:extLst>
      <p:ext uri="{BB962C8B-B14F-4D97-AF65-F5344CB8AC3E}">
        <p14:creationId xmlns:p14="http://schemas.microsoft.com/office/powerpoint/2010/main" val="4028907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w pomieszczeniu, ściana, Komputer PC, monitor komputerowy&#10;&#10;Opis wygenerowany automatycznie">
            <a:extLst>
              <a:ext uri="{FF2B5EF4-FFF2-40B4-BE49-F238E27FC236}">
                <a16:creationId xmlns:a16="http://schemas.microsoft.com/office/drawing/2014/main" id="{E9C7BA53-A5F3-8F4C-BD52-F80D6F93D0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" r="12616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19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Obraz 9" descr="Obraz zawierający w pomieszczeniu, osoba, ściana, Ludzka twarz&#10;&#10;Opis wygenerowany automatycznie">
            <a:extLst>
              <a:ext uri="{FF2B5EF4-FFF2-40B4-BE49-F238E27FC236}">
                <a16:creationId xmlns:a16="http://schemas.microsoft.com/office/drawing/2014/main" id="{B10144E9-BBBA-F731-EC06-490DA79E8B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4" r="35324" b="1"/>
          <a:stretch/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  <p:pic>
        <p:nvPicPr>
          <p:cNvPr id="6" name="Obraz 5" descr="Obraz zawierający ściana, ubrania, chłopiec, w pomieszczeniu&#10;&#10;Opis wygenerowany automatycznie">
            <a:extLst>
              <a:ext uri="{FF2B5EF4-FFF2-40B4-BE49-F238E27FC236}">
                <a16:creationId xmlns:a16="http://schemas.microsoft.com/office/drawing/2014/main" id="{78E25966-1197-79CE-6F93-F9770CCA07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8" r="19888" b="1"/>
          <a:stretch/>
        </p:blipFill>
        <p:spPr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8" name="Obraz 7" descr="Obraz zawierający ubrania, osoba, Ludzka twarz, małe dziecko&#10;&#10;Opis wygenerowany automatycznie">
            <a:extLst>
              <a:ext uri="{FF2B5EF4-FFF2-40B4-BE49-F238E27FC236}">
                <a16:creationId xmlns:a16="http://schemas.microsoft.com/office/drawing/2014/main" id="{DE42E22A-A990-A69B-D154-BE373054CE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9" r="36698"/>
          <a:stretch/>
        </p:blipFill>
        <p:spPr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3" name="Obraz 2" descr="Obraz zawierający ubrania, osoba, dziewczyna, chłopiec&#10;&#10;Opis wygenerowany automatycznie">
            <a:extLst>
              <a:ext uri="{FF2B5EF4-FFF2-40B4-BE49-F238E27FC236}">
                <a16:creationId xmlns:a16="http://schemas.microsoft.com/office/drawing/2014/main" id="{1A1B3126-60B3-F508-9BEE-E1F554347A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4" b="4051"/>
          <a:stretch/>
        </p:blipFill>
        <p:spPr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EBFD97B-F4A8-D4E1-1BC5-E6266A60E6D7}"/>
              </a:ext>
            </a:extLst>
          </p:cNvPr>
          <p:cNvSpPr txBox="1"/>
          <p:nvPr/>
        </p:nvSpPr>
        <p:spPr>
          <a:xfrm>
            <a:off x="7534642" y="5254679"/>
            <a:ext cx="2445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/>
              <a:t>SMART CITY</a:t>
            </a:r>
          </a:p>
        </p:txBody>
      </p:sp>
    </p:spTree>
    <p:extLst>
      <p:ext uri="{BB962C8B-B14F-4D97-AF65-F5344CB8AC3E}">
        <p14:creationId xmlns:p14="http://schemas.microsoft.com/office/powerpoint/2010/main" val="1194915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w pomieszczeniu, ubrania, zabawka, małe dziecko&#10;&#10;Opis wygenerowany automatycznie">
            <a:extLst>
              <a:ext uri="{FF2B5EF4-FFF2-40B4-BE49-F238E27FC236}">
                <a16:creationId xmlns:a16="http://schemas.microsoft.com/office/drawing/2014/main" id="{88171774-A6DB-CD34-5F71-E3A54AC95D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r="24672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pic>
        <p:nvPicPr>
          <p:cNvPr id="6" name="Obraz 5" descr="Obraz zawierający osoba, ubrania, Ludzka twarz, w pomieszczeniu&#10;&#10;Opis wygenerowany automatycznie">
            <a:extLst>
              <a:ext uri="{FF2B5EF4-FFF2-40B4-BE49-F238E27FC236}">
                <a16:creationId xmlns:a16="http://schemas.microsoft.com/office/drawing/2014/main" id="{C3CBCD86-ED09-4776-1EDA-F131F80D8C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1" r="5670" b="-1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02AE1F3-BF8E-6B65-5602-FEC9107CADB3}"/>
              </a:ext>
            </a:extLst>
          </p:cNvPr>
          <p:cNvSpPr txBox="1"/>
          <p:nvPr/>
        </p:nvSpPr>
        <p:spPr>
          <a:xfrm>
            <a:off x="1163590" y="5685259"/>
            <a:ext cx="3831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/>
              <a:t>PROGRAMOWANIE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8171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7" descr="Obraz zawierający komputer, w pomieszczeniu, computer, tekst&#10;&#10;Opis wygenerowany automatycznie">
            <a:extLst>
              <a:ext uri="{FF2B5EF4-FFF2-40B4-BE49-F238E27FC236}">
                <a16:creationId xmlns:a16="http://schemas.microsoft.com/office/drawing/2014/main" id="{806B8E98-B790-4067-58DF-077518507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2" r="2891" b="1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6" name="Obraz 5" descr="Obraz zawierający osoba, w pomieszczeniu, ubrania, komputer&#10;&#10;Opis wygenerowany automatycznie">
            <a:extLst>
              <a:ext uri="{FF2B5EF4-FFF2-40B4-BE49-F238E27FC236}">
                <a16:creationId xmlns:a16="http://schemas.microsoft.com/office/drawing/2014/main" id="{B8011EE5-C5FD-C1E7-2F4D-0C96545EA4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2" r="25233" b="-1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3" name="Obraz 2" descr="Obraz zawierający elektronika, computer, komputer, Netbook&#10;&#10;Opis wygenerowany automatycznie">
            <a:extLst>
              <a:ext uri="{FF2B5EF4-FFF2-40B4-BE49-F238E27FC236}">
                <a16:creationId xmlns:a16="http://schemas.microsoft.com/office/drawing/2014/main" id="{DFF4D93E-F49C-50DA-3256-7A1CA2FDF1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384"/>
          <a:stretch/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2391878D-9C51-082C-0590-7C5E6A19E76D}"/>
              </a:ext>
            </a:extLst>
          </p:cNvPr>
          <p:cNvSpPr txBox="1"/>
          <p:nvPr/>
        </p:nvSpPr>
        <p:spPr>
          <a:xfrm>
            <a:off x="6836851" y="5263957"/>
            <a:ext cx="4713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/>
              <a:t>POMOC HUMANITARNA</a:t>
            </a:r>
          </a:p>
        </p:txBody>
      </p:sp>
    </p:spTree>
    <p:extLst>
      <p:ext uri="{BB962C8B-B14F-4D97-AF65-F5344CB8AC3E}">
        <p14:creationId xmlns:p14="http://schemas.microsoft.com/office/powerpoint/2010/main" val="439361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wzór, kwadrat, piksel&#10;&#10;Opis wygenerowany automatycznie">
            <a:extLst>
              <a:ext uri="{FF2B5EF4-FFF2-40B4-BE49-F238E27FC236}">
                <a16:creationId xmlns:a16="http://schemas.microsoft.com/office/drawing/2014/main" id="{6DCF8AC1-D577-909E-63F7-88992435E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572" y="569297"/>
            <a:ext cx="5608830" cy="560883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6BA72832-5C60-F92C-1F8D-DAD763F0B5B4}"/>
              </a:ext>
            </a:extLst>
          </p:cNvPr>
          <p:cNvSpPr txBox="1">
            <a:spLocks/>
          </p:cNvSpPr>
          <p:nvPr/>
        </p:nvSpPr>
        <p:spPr>
          <a:xfrm>
            <a:off x="1355834" y="2157412"/>
            <a:ext cx="9480332" cy="254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endParaRPr lang="pl-PL" sz="5000" b="1" dirty="0">
              <a:solidFill>
                <a:srgbClr val="FF0000"/>
              </a:solidFill>
              <a:latin typeface="Be Vietnam Pro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42746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AC9BF192-86DC-72D8-1ADC-0163675D6852}"/>
              </a:ext>
            </a:extLst>
          </p:cNvPr>
          <p:cNvSpPr txBox="1">
            <a:spLocks/>
          </p:cNvSpPr>
          <p:nvPr/>
        </p:nvSpPr>
        <p:spPr>
          <a:xfrm>
            <a:off x="1381496" y="2260765"/>
            <a:ext cx="9429007" cy="23364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-PL" sz="3600" b="1" i="1">
                <a:latin typeface="Be Vietnam Pro" pitchFamily="2" charset="-18"/>
              </a:rPr>
              <a:t>Wszystko, co da się powiedzieć, da się powiedzieć prosto, a czego nie da się powiedzieć, o tym należy milczeć.</a:t>
            </a:r>
            <a:endParaRPr lang="pl-PL" sz="3600" b="1" i="1" dirty="0">
              <a:latin typeface="Be Vietnam Pro" pitchFamily="2" charset="-18"/>
            </a:endParaRPr>
          </a:p>
        </p:txBody>
      </p:sp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69A8E0A6-09A8-1ED3-1C94-862679B33DAD}"/>
              </a:ext>
            </a:extLst>
          </p:cNvPr>
          <p:cNvSpPr txBox="1">
            <a:spLocks/>
          </p:cNvSpPr>
          <p:nvPr/>
        </p:nvSpPr>
        <p:spPr>
          <a:xfrm>
            <a:off x="1381497" y="5364491"/>
            <a:ext cx="9429006" cy="8155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Tractatus</a:t>
            </a:r>
            <a:r>
              <a:rPr lang="pl-PL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l-PL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logico-philosophicus</a:t>
            </a:r>
            <a:endParaRPr lang="pl-PL" dirty="0">
              <a:solidFill>
                <a:schemeClr val="tx1"/>
              </a:solidFill>
              <a:latin typeface="Hepta Slab" pitchFamily="2" charset="-18"/>
              <a:cs typeface="Hepta Slab" pitchFamily="2" charset="-18"/>
            </a:endParaRPr>
          </a:p>
          <a:p>
            <a:pPr algn="r"/>
            <a:r>
              <a:rPr lang="pl-PL" dirty="0">
                <a:solidFill>
                  <a:schemeClr val="tx1"/>
                </a:solidFill>
                <a:latin typeface="Hepta Slab" pitchFamily="2" charset="-18"/>
                <a:cs typeface="Hepta Slab" pitchFamily="2" charset="-18"/>
              </a:rPr>
              <a:t>Ludwika Wittgensteina</a:t>
            </a:r>
          </a:p>
        </p:txBody>
      </p:sp>
    </p:spTree>
    <p:extLst>
      <p:ext uri="{BB962C8B-B14F-4D97-AF65-F5344CB8AC3E}">
        <p14:creationId xmlns:p14="http://schemas.microsoft.com/office/powerpoint/2010/main" val="28144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DF72C488-B885-CE69-4395-9A4D1ECAD1EE}"/>
              </a:ext>
            </a:extLst>
          </p:cNvPr>
          <p:cNvSpPr txBox="1">
            <a:spLocks/>
          </p:cNvSpPr>
          <p:nvPr/>
        </p:nvSpPr>
        <p:spPr>
          <a:xfrm>
            <a:off x="643467" y="657152"/>
            <a:ext cx="10896511" cy="10513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25296">
              <a:spcAft>
                <a:spcPts val="600"/>
              </a:spcAft>
            </a:pPr>
            <a:r>
              <a:rPr lang="pl-PL" sz="6700" b="1" kern="1200">
                <a:solidFill>
                  <a:schemeClr val="tx1"/>
                </a:solidFill>
                <a:latin typeface="Be Vietnam Pro" pitchFamily="2" charset="-18"/>
                <a:ea typeface="+mj-ea"/>
                <a:cs typeface="+mj-cs"/>
              </a:rPr>
              <a:t>Metoda projektów</a:t>
            </a:r>
            <a:endParaRPr lang="pl-PL" sz="5000" b="1">
              <a:latin typeface="Be Vietnam Pro" pitchFamily="2" charset="-18"/>
            </a:endParaRPr>
          </a:p>
        </p:txBody>
      </p:sp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E2668E11-E496-B9EF-C64E-1BB47CAE90D4}"/>
              </a:ext>
            </a:extLst>
          </p:cNvPr>
          <p:cNvSpPr txBox="1">
            <a:spLocks/>
          </p:cNvSpPr>
          <p:nvPr/>
        </p:nvSpPr>
        <p:spPr>
          <a:xfrm>
            <a:off x="652022" y="2181067"/>
            <a:ext cx="10896511" cy="4019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25296">
              <a:lnSpc>
                <a:spcPct val="150000"/>
              </a:lnSpc>
              <a:spcBef>
                <a:spcPts val="1340"/>
              </a:spcBef>
            </a:pPr>
            <a:r>
              <a:rPr lang="pl-PL" sz="3216" kern="1200">
                <a:solidFill>
                  <a:srgbClr val="1F1F1F"/>
                </a:solidFill>
                <a:latin typeface="Google Sans"/>
                <a:ea typeface="+mn-ea"/>
                <a:cs typeface="+mn-cs"/>
              </a:rPr>
              <a:t>Metoda nauczania, w której uczniowie pracują nad samodzielnie wybranym lub zaproponowanym tematem lub problemem. Praca nad projektem wymaga od uczniów samodzielności, kreatywności, umiejętności pracy w grupie </a:t>
            </a:r>
            <a:br>
              <a:rPr lang="pl-PL" sz="3216" kern="1200">
                <a:solidFill>
                  <a:srgbClr val="1F1F1F"/>
                </a:solidFill>
                <a:latin typeface="Google Sans"/>
                <a:ea typeface="+mn-ea"/>
                <a:cs typeface="+mn-cs"/>
              </a:rPr>
            </a:br>
            <a:r>
              <a:rPr lang="pl-PL" sz="3216" kern="1200">
                <a:solidFill>
                  <a:srgbClr val="1F1F1F"/>
                </a:solidFill>
                <a:latin typeface="Google Sans"/>
                <a:ea typeface="+mn-ea"/>
                <a:cs typeface="+mn-cs"/>
              </a:rPr>
              <a:t>i wykorzystania zdobytej wiedzy w praktyce.</a:t>
            </a:r>
            <a:endParaRPr lang="pl-PL">
              <a:solidFill>
                <a:schemeClr val="tx1"/>
              </a:solidFill>
              <a:latin typeface="Hepta Slab" pitchFamily="2" charset="-18"/>
              <a:cs typeface="Hepta Slab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852361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DF72C488-B885-CE69-4395-9A4D1ECAD1EE}"/>
              </a:ext>
            </a:extLst>
          </p:cNvPr>
          <p:cNvSpPr txBox="1">
            <a:spLocks/>
          </p:cNvSpPr>
          <p:nvPr/>
        </p:nvSpPr>
        <p:spPr>
          <a:xfrm>
            <a:off x="1259008" y="643467"/>
            <a:ext cx="9666394" cy="9326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088136">
              <a:spcAft>
                <a:spcPts val="600"/>
              </a:spcAft>
            </a:pPr>
            <a:r>
              <a:rPr lang="pl-PL" sz="5950" b="1" kern="1200">
                <a:solidFill>
                  <a:schemeClr val="tx1"/>
                </a:solidFill>
                <a:latin typeface="Be Vietnam Pro" pitchFamily="2" charset="-18"/>
                <a:ea typeface="+mj-ea"/>
                <a:cs typeface="+mj-cs"/>
              </a:rPr>
              <a:t>Metoda projektów</a:t>
            </a:r>
            <a:endParaRPr lang="pl-PL" sz="5000" b="1">
              <a:latin typeface="Be Vietnam Pro" pitchFamily="2" charset="-18"/>
            </a:endParaRPr>
          </a:p>
        </p:txBody>
      </p:sp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E2668E11-E496-B9EF-C64E-1BB47CAE90D4}"/>
              </a:ext>
            </a:extLst>
          </p:cNvPr>
          <p:cNvSpPr txBox="1">
            <a:spLocks/>
          </p:cNvSpPr>
          <p:nvPr/>
        </p:nvSpPr>
        <p:spPr>
          <a:xfrm>
            <a:off x="1266597" y="1995346"/>
            <a:ext cx="9666394" cy="4219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36">
              <a:lnSpc>
                <a:spcPct val="150000"/>
              </a:lnSpc>
              <a:spcBef>
                <a:spcPts val="1190"/>
              </a:spcBef>
            </a:pPr>
            <a:r>
              <a:rPr lang="pl-PL" sz="2856" kern="1200">
                <a:solidFill>
                  <a:srgbClr val="1F1F1F"/>
                </a:solidFill>
                <a:latin typeface="Google Sans"/>
                <a:ea typeface="+mn-ea"/>
                <a:cs typeface="+mn-cs"/>
              </a:rPr>
              <a:t>Została opracowana na początku XX wieku przez amerykańskiego pedagoga Williama </a:t>
            </a:r>
            <a:r>
              <a:rPr lang="pl-PL" sz="2856" kern="1200" err="1">
                <a:solidFill>
                  <a:srgbClr val="1F1F1F"/>
                </a:solidFill>
                <a:latin typeface="Google Sans"/>
                <a:ea typeface="+mn-ea"/>
                <a:cs typeface="+mn-cs"/>
              </a:rPr>
              <a:t>Hearda</a:t>
            </a:r>
            <a:r>
              <a:rPr lang="pl-PL" sz="2856" kern="1200">
                <a:solidFill>
                  <a:srgbClr val="1F1F1F"/>
                </a:solidFill>
                <a:latin typeface="Google Sans"/>
                <a:ea typeface="+mn-ea"/>
                <a:cs typeface="+mn-cs"/>
              </a:rPr>
              <a:t> Kilpatricka. Kilpatrick uważał, że uczniowie najlepiej uczą się, gdy angażują się w aktywne i praktyczne działania. Metoda projektów pozwala uczniom odkrywać świat na własną rękę i rozwijać swoje umiejętności w sposób naturalny.</a:t>
            </a:r>
            <a:endParaRPr lang="pl-PL">
              <a:solidFill>
                <a:schemeClr val="tx1"/>
              </a:solidFill>
              <a:latin typeface="Hepta Slab" pitchFamily="2" charset="-18"/>
              <a:cs typeface="Hepta Slab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383501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DF72C488-B885-CE69-4395-9A4D1ECAD1EE}"/>
              </a:ext>
            </a:extLst>
          </p:cNvPr>
          <p:cNvSpPr txBox="1">
            <a:spLocks/>
          </p:cNvSpPr>
          <p:nvPr/>
        </p:nvSpPr>
        <p:spPr>
          <a:xfrm>
            <a:off x="1560786" y="838831"/>
            <a:ext cx="9070428" cy="1573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pl-PL" sz="5000" b="1" dirty="0">
                <a:latin typeface="Be Vietnam Pro" pitchFamily="2" charset="-18"/>
              </a:rPr>
              <a:t>W metodzie projektów uczniowie przechodzą przez następujące etapy:</a:t>
            </a:r>
          </a:p>
        </p:txBody>
      </p:sp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E2668E11-E496-B9EF-C64E-1BB47CAE90D4}"/>
              </a:ext>
            </a:extLst>
          </p:cNvPr>
          <p:cNvSpPr txBox="1">
            <a:spLocks/>
          </p:cNvSpPr>
          <p:nvPr/>
        </p:nvSpPr>
        <p:spPr>
          <a:xfrm>
            <a:off x="1560786" y="2596054"/>
            <a:ext cx="9275380" cy="37521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i="0" dirty="0">
                <a:solidFill>
                  <a:srgbClr val="1F1F1F"/>
                </a:solidFill>
                <a:effectLst/>
                <a:latin typeface="Google Sans"/>
              </a:rPr>
              <a:t>Wybór tematu </a:t>
            </a:r>
            <a:r>
              <a:rPr lang="pl-PL" b="0" i="0" dirty="0">
                <a:solidFill>
                  <a:srgbClr val="1F1F1F"/>
                </a:solidFill>
                <a:effectLst/>
                <a:latin typeface="Google Sans"/>
              </a:rPr>
              <a:t>- uczniowie wybierają temat, który ich interesuje lub który jest związany z programem nauczania.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i="0" dirty="0">
                <a:solidFill>
                  <a:srgbClr val="1F1F1F"/>
                </a:solidFill>
                <a:effectLst/>
                <a:latin typeface="Google Sans"/>
              </a:rPr>
              <a:t>Planowanie</a:t>
            </a:r>
            <a:r>
              <a:rPr lang="pl-PL" b="0" i="0" dirty="0">
                <a:solidFill>
                  <a:srgbClr val="1F1F1F"/>
                </a:solidFill>
                <a:effectLst/>
                <a:latin typeface="Google Sans"/>
              </a:rPr>
              <a:t> - uczniowie ustalają cele projektu, planują działania i określają zasoby, których będą potrzebować.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i="0" dirty="0">
                <a:solidFill>
                  <a:srgbClr val="1F1F1F"/>
                </a:solidFill>
                <a:effectLst/>
                <a:latin typeface="Google Sans"/>
              </a:rPr>
              <a:t>Realizacja</a:t>
            </a:r>
            <a:r>
              <a:rPr lang="pl-PL" b="0" i="0" dirty="0">
                <a:solidFill>
                  <a:srgbClr val="1F1F1F"/>
                </a:solidFill>
                <a:effectLst/>
                <a:latin typeface="Google Sans"/>
              </a:rPr>
              <a:t> - uczniowie wykonują zaplanowane działania i zbierają dane.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i="0" dirty="0">
                <a:solidFill>
                  <a:srgbClr val="1F1F1F"/>
                </a:solidFill>
                <a:effectLst/>
                <a:latin typeface="Google Sans"/>
              </a:rPr>
              <a:t>Przedstawienie</a:t>
            </a:r>
            <a:r>
              <a:rPr lang="pl-PL" b="0" i="0" dirty="0">
                <a:solidFill>
                  <a:srgbClr val="1F1F1F"/>
                </a:solidFill>
                <a:effectLst/>
                <a:latin typeface="Google Sans"/>
              </a:rPr>
              <a:t> - uczniowie prezentują wyniki projektu.</a:t>
            </a:r>
          </a:p>
        </p:txBody>
      </p:sp>
    </p:spTree>
    <p:extLst>
      <p:ext uri="{BB962C8B-B14F-4D97-AF65-F5344CB8AC3E}">
        <p14:creationId xmlns:p14="http://schemas.microsoft.com/office/powerpoint/2010/main" val="140846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DF72C488-B885-CE69-4395-9A4D1ECAD1EE}"/>
              </a:ext>
            </a:extLst>
          </p:cNvPr>
          <p:cNvSpPr txBox="1">
            <a:spLocks/>
          </p:cNvSpPr>
          <p:nvPr/>
        </p:nvSpPr>
        <p:spPr>
          <a:xfrm>
            <a:off x="1560786" y="1343327"/>
            <a:ext cx="9070428" cy="9163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pl-PL" sz="3100" b="1" dirty="0">
                <a:latin typeface="Be Vietnam Pro" pitchFamily="2" charset="-18"/>
              </a:rPr>
              <a:t>Metoda projektów ma wiele zalet, w tym:</a:t>
            </a:r>
          </a:p>
        </p:txBody>
      </p:sp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E2668E11-E496-B9EF-C64E-1BB47CAE90D4}"/>
              </a:ext>
            </a:extLst>
          </p:cNvPr>
          <p:cNvSpPr txBox="1">
            <a:spLocks/>
          </p:cNvSpPr>
          <p:nvPr/>
        </p:nvSpPr>
        <p:spPr>
          <a:xfrm>
            <a:off x="1560786" y="2596054"/>
            <a:ext cx="9275380" cy="3752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0" i="0" dirty="0">
                <a:solidFill>
                  <a:srgbClr val="1F1F1F"/>
                </a:solidFill>
                <a:effectLst/>
                <a:latin typeface="Google Sans"/>
              </a:rPr>
              <a:t>Rozwija samodzielność, kreatywność i umiejętności pracy w grupie.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0" i="0" dirty="0">
                <a:solidFill>
                  <a:srgbClr val="1F1F1F"/>
                </a:solidFill>
                <a:effectLst/>
                <a:latin typeface="Google Sans"/>
              </a:rPr>
              <a:t>Uczy uczniów korzystania z zdobytej wiedzy w praktyce.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0" i="0" dirty="0">
                <a:solidFill>
                  <a:srgbClr val="1F1F1F"/>
                </a:solidFill>
                <a:effectLst/>
                <a:latin typeface="Google Sans"/>
              </a:rPr>
              <a:t>Stymuluje ciekawość i zaangażowanie uczniów w naukę.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0" i="0" dirty="0">
                <a:solidFill>
                  <a:srgbClr val="1F1F1F"/>
                </a:solidFill>
                <a:effectLst/>
                <a:latin typeface="Google Sans"/>
              </a:rPr>
              <a:t>Uwzględnia indywidualne potrzeby i zainteresowania uczniów.</a:t>
            </a:r>
          </a:p>
        </p:txBody>
      </p:sp>
    </p:spTree>
    <p:extLst>
      <p:ext uri="{BB962C8B-B14F-4D97-AF65-F5344CB8AC3E}">
        <p14:creationId xmlns:p14="http://schemas.microsoft.com/office/powerpoint/2010/main" val="310540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6BA72832-5C60-F92C-1F8D-DAD763F0B5B4}"/>
              </a:ext>
            </a:extLst>
          </p:cNvPr>
          <p:cNvSpPr txBox="1">
            <a:spLocks/>
          </p:cNvSpPr>
          <p:nvPr/>
        </p:nvSpPr>
        <p:spPr>
          <a:xfrm>
            <a:off x="1208689" y="1345324"/>
            <a:ext cx="9501352" cy="41095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pl-PL" sz="5000" b="1" dirty="0">
                <a:latin typeface="Be Vietnam Pro" pitchFamily="2" charset="-18"/>
              </a:rPr>
              <a:t>Metoda projektów to skuteczna metoda nauczania, </a:t>
            </a:r>
          </a:p>
          <a:p>
            <a:pPr algn="ctr">
              <a:lnSpc>
                <a:spcPct val="160000"/>
              </a:lnSpc>
            </a:pPr>
            <a:r>
              <a:rPr lang="pl-PL" sz="5000" b="1" dirty="0">
                <a:latin typeface="Be Vietnam Pro" pitchFamily="2" charset="-18"/>
              </a:rPr>
              <a:t>która pozwala uczniom rozwijać się w wielu obszarach, </a:t>
            </a:r>
          </a:p>
          <a:p>
            <a:pPr algn="ctr">
              <a:lnSpc>
                <a:spcPct val="160000"/>
              </a:lnSpc>
            </a:pPr>
            <a:r>
              <a:rPr lang="pl-PL" sz="5000" b="1" dirty="0">
                <a:latin typeface="Be Vietnam Pro" pitchFamily="2" charset="-18"/>
              </a:rPr>
              <a:t>w tym w zakresie umiejętności naukowych, inżynieryjnych, artystycznych i matematycznych. </a:t>
            </a:r>
          </a:p>
          <a:p>
            <a:pPr algn="ctr">
              <a:lnSpc>
                <a:spcPct val="160000"/>
              </a:lnSpc>
            </a:pPr>
            <a:r>
              <a:rPr lang="pl-PL" sz="5000" b="1" dirty="0">
                <a:latin typeface="Be Vietnam Pro" pitchFamily="2" charset="-18"/>
              </a:rPr>
              <a:t>W edukacji STEAM, która łączy te wszystkie obszary, metoda projektów jest szczególnie wartościowa.</a:t>
            </a:r>
          </a:p>
        </p:txBody>
      </p:sp>
    </p:spTree>
    <p:extLst>
      <p:ext uri="{BB962C8B-B14F-4D97-AF65-F5344CB8AC3E}">
        <p14:creationId xmlns:p14="http://schemas.microsoft.com/office/powerpoint/2010/main" val="3559714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DF72C488-B885-CE69-4395-9A4D1ECAD1EE}"/>
              </a:ext>
            </a:extLst>
          </p:cNvPr>
          <p:cNvSpPr txBox="1">
            <a:spLocks/>
          </p:cNvSpPr>
          <p:nvPr/>
        </p:nvSpPr>
        <p:spPr>
          <a:xfrm>
            <a:off x="1560786" y="838831"/>
            <a:ext cx="9070428" cy="1573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pl-PL" sz="5000" b="1" dirty="0">
                <a:latin typeface="Be Vietnam Pro" pitchFamily="2" charset="-18"/>
              </a:rPr>
              <a:t>W metodzie projektów uczniowie przechodzą przez następujące etapy:</a:t>
            </a:r>
          </a:p>
        </p:txBody>
      </p:sp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E2668E11-E496-B9EF-C64E-1BB47CAE90D4}"/>
              </a:ext>
            </a:extLst>
          </p:cNvPr>
          <p:cNvSpPr txBox="1">
            <a:spLocks/>
          </p:cNvSpPr>
          <p:nvPr/>
        </p:nvSpPr>
        <p:spPr>
          <a:xfrm>
            <a:off x="1560786" y="2596054"/>
            <a:ext cx="9275380" cy="37521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i="0" dirty="0">
                <a:solidFill>
                  <a:srgbClr val="1F1F1F"/>
                </a:solidFill>
                <a:effectLst/>
                <a:latin typeface="Google Sans"/>
              </a:rPr>
              <a:t>Wybór tematu </a:t>
            </a:r>
            <a:r>
              <a:rPr lang="pl-PL" b="0" i="0" dirty="0">
                <a:solidFill>
                  <a:srgbClr val="1F1F1F"/>
                </a:solidFill>
                <a:effectLst/>
                <a:latin typeface="Google Sans"/>
              </a:rPr>
              <a:t>- uczniowie wybierają temat, który ich interesuje lub który jest związany z programem nauczania.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i="0" dirty="0">
                <a:solidFill>
                  <a:srgbClr val="1F1F1F"/>
                </a:solidFill>
                <a:effectLst/>
                <a:latin typeface="Google Sans"/>
              </a:rPr>
              <a:t>Planowanie</a:t>
            </a:r>
            <a:r>
              <a:rPr lang="pl-PL" b="0" i="0" dirty="0">
                <a:solidFill>
                  <a:srgbClr val="1F1F1F"/>
                </a:solidFill>
                <a:effectLst/>
                <a:latin typeface="Google Sans"/>
              </a:rPr>
              <a:t> - uczniowie ustalają cele projektu, planują działania i określają zasoby, których będą potrzebować.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i="0" dirty="0">
                <a:solidFill>
                  <a:srgbClr val="1F1F1F"/>
                </a:solidFill>
                <a:effectLst/>
                <a:latin typeface="Google Sans"/>
              </a:rPr>
              <a:t>Realizacja</a:t>
            </a:r>
            <a:r>
              <a:rPr lang="pl-PL" b="0" i="0" dirty="0">
                <a:solidFill>
                  <a:srgbClr val="1F1F1F"/>
                </a:solidFill>
                <a:effectLst/>
                <a:latin typeface="Google Sans"/>
              </a:rPr>
              <a:t> - uczniowie wykonują zaplanowane działania i zbierają dane.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i="0" dirty="0">
                <a:solidFill>
                  <a:srgbClr val="1F1F1F"/>
                </a:solidFill>
                <a:effectLst/>
                <a:latin typeface="Google Sans"/>
              </a:rPr>
              <a:t>Przedstawienie</a:t>
            </a:r>
            <a:r>
              <a:rPr lang="pl-PL" b="0" i="0" dirty="0">
                <a:solidFill>
                  <a:srgbClr val="1F1F1F"/>
                </a:solidFill>
                <a:effectLst/>
                <a:latin typeface="Google Sans"/>
              </a:rPr>
              <a:t> - uczniowie prezentują wyniki projektu.</a:t>
            </a:r>
          </a:p>
        </p:txBody>
      </p:sp>
    </p:spTree>
    <p:extLst>
      <p:ext uri="{BB962C8B-B14F-4D97-AF65-F5344CB8AC3E}">
        <p14:creationId xmlns:p14="http://schemas.microsoft.com/office/powerpoint/2010/main" val="200938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438</Words>
  <Application>Microsoft Office PowerPoint</Application>
  <PresentationFormat>Panoramiczny</PresentationFormat>
  <Paragraphs>55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6" baseType="lpstr">
      <vt:lpstr>Arial</vt:lpstr>
      <vt:lpstr>Arial</vt:lpstr>
      <vt:lpstr>Avenir Next LT Pro</vt:lpstr>
      <vt:lpstr>Be Vietnam Pro</vt:lpstr>
      <vt:lpstr>Calibri</vt:lpstr>
      <vt:lpstr>Calibri Light</vt:lpstr>
      <vt:lpstr>Google Sans</vt:lpstr>
      <vt:lpstr>Hepta Slab</vt:lpstr>
      <vt:lpstr>Segoe UI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Patryk Tabaka</dc:creator>
  <cp:lastModifiedBy>Aleksandra Pełka</cp:lastModifiedBy>
  <cp:revision>10</cp:revision>
  <dcterms:created xsi:type="dcterms:W3CDTF">2023-09-11T11:13:25Z</dcterms:created>
  <dcterms:modified xsi:type="dcterms:W3CDTF">2023-10-31T09:47:50Z</dcterms:modified>
</cp:coreProperties>
</file>