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11" r:id="rId4"/>
  </p:sldMasterIdLst>
  <p:notesMasterIdLst>
    <p:notesMasterId r:id="rId62"/>
  </p:notesMasterIdLst>
  <p:sldIdLst>
    <p:sldId id="260" r:id="rId5"/>
    <p:sldId id="264" r:id="rId6"/>
    <p:sldId id="901" r:id="rId7"/>
    <p:sldId id="922" r:id="rId8"/>
    <p:sldId id="905" r:id="rId9"/>
    <p:sldId id="906" r:id="rId10"/>
    <p:sldId id="907" r:id="rId11"/>
    <p:sldId id="266" r:id="rId12"/>
    <p:sldId id="257" r:id="rId13"/>
    <p:sldId id="269" r:id="rId14"/>
    <p:sldId id="825" r:id="rId15"/>
    <p:sldId id="899" r:id="rId16"/>
    <p:sldId id="817" r:id="rId17"/>
    <p:sldId id="826" r:id="rId18"/>
    <p:sldId id="900" r:id="rId19"/>
    <p:sldId id="844" r:id="rId20"/>
    <p:sldId id="845" r:id="rId21"/>
    <p:sldId id="847" r:id="rId22"/>
    <p:sldId id="848" r:id="rId23"/>
    <p:sldId id="849" r:id="rId24"/>
    <p:sldId id="854" r:id="rId25"/>
    <p:sldId id="853" r:id="rId26"/>
    <p:sldId id="909" r:id="rId27"/>
    <p:sldId id="275" r:id="rId28"/>
    <p:sldId id="921" r:id="rId29"/>
    <p:sldId id="923" r:id="rId30"/>
    <p:sldId id="763" r:id="rId31"/>
    <p:sldId id="912" r:id="rId32"/>
    <p:sldId id="911" r:id="rId33"/>
    <p:sldId id="913" r:id="rId34"/>
    <p:sldId id="920" r:id="rId35"/>
    <p:sldId id="914" r:id="rId36"/>
    <p:sldId id="915" r:id="rId37"/>
    <p:sldId id="916" r:id="rId38"/>
    <p:sldId id="917" r:id="rId39"/>
    <p:sldId id="717" r:id="rId40"/>
    <p:sldId id="772" r:id="rId41"/>
    <p:sldId id="873" r:id="rId42"/>
    <p:sldId id="918" r:id="rId43"/>
    <p:sldId id="919" r:id="rId44"/>
    <p:sldId id="784" r:id="rId45"/>
    <p:sldId id="880" r:id="rId46"/>
    <p:sldId id="881" r:id="rId47"/>
    <p:sldId id="857" r:id="rId48"/>
    <p:sldId id="882" r:id="rId49"/>
    <p:sldId id="872" r:id="rId50"/>
    <p:sldId id="885" r:id="rId51"/>
    <p:sldId id="888" r:id="rId52"/>
    <p:sldId id="891" r:id="rId53"/>
    <p:sldId id="807" r:id="rId54"/>
    <p:sldId id="894" r:id="rId55"/>
    <p:sldId id="895" r:id="rId56"/>
    <p:sldId id="904" r:id="rId57"/>
    <p:sldId id="902" r:id="rId58"/>
    <p:sldId id="903" r:id="rId59"/>
    <p:sldId id="284" r:id="rId60"/>
    <p:sldId id="259" r:id="rId6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5E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45" autoAdjust="0"/>
    <p:restoredTop sz="94660"/>
  </p:normalViewPr>
  <p:slideViewPr>
    <p:cSldViewPr snapToGrid="0">
      <p:cViewPr varScale="1">
        <p:scale>
          <a:sx n="99" d="100"/>
          <a:sy n="99" d="100"/>
        </p:scale>
        <p:origin x="70" y="29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E82F2-E471-4103-84A2-DF140D8BEF6E}" type="datetimeFigureOut">
              <a:rPr lang="pl-PL" smtClean="0"/>
              <a:t>24.10.2023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4D8BF-672B-4B80-B355-4EA6A898E0CD}" type="slidenum">
              <a:rPr lang="pl-PL" smtClean="0"/>
              <a:t>‹#›</a:t>
            </a:fld>
            <a:endParaRPr lang="pl-PL"/>
          </a:p>
        </p:txBody>
      </p:sp>
    </p:spTree>
    <p:extLst>
      <p:ext uri="{BB962C8B-B14F-4D97-AF65-F5344CB8AC3E}">
        <p14:creationId xmlns:p14="http://schemas.microsoft.com/office/powerpoint/2010/main" val="163254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3efa98548a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3efa98548a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3efa98548a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3efa98548a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C879CD-DEEB-5394-1445-D1FAD1CBD0A5}"/>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61D6C18B-A2BB-3AF6-0363-2D4665B43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C37C82C-10D6-8DFD-7CAF-CA0E8A3AE15E}"/>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5" name="Symbol zastępczy stopki 4">
            <a:extLst>
              <a:ext uri="{FF2B5EF4-FFF2-40B4-BE49-F238E27FC236}">
                <a16:creationId xmlns:a16="http://schemas.microsoft.com/office/drawing/2014/main" id="{3C10C91C-E893-36CB-D9DB-DBFE9D154AE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764FAF7-097A-76FB-6C61-B7E85B3BDFC2}"/>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298777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5E543D-7A9A-8BE6-30C6-C83AB660F3CE}"/>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7D292BC-FCDA-0242-D774-DF0698D912A7}"/>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41D3F0A-FE11-791F-A391-C92BFC71AFCC}"/>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5" name="Symbol zastępczy stopki 4">
            <a:extLst>
              <a:ext uri="{FF2B5EF4-FFF2-40B4-BE49-F238E27FC236}">
                <a16:creationId xmlns:a16="http://schemas.microsoft.com/office/drawing/2014/main" id="{7C70DC9E-CFE5-E63F-D669-A1008FA2344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9EDF570-4D19-B9A6-14CF-1CDAE6B772FE}"/>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1014461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F2F211D-D9EC-2FF5-8F0B-86598DD1920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A8CBFC5C-4288-F3B3-B672-5AA8FB663E59}"/>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6DC7A25-74A4-5983-AB97-E1E5278D6164}"/>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5" name="Symbol zastępczy stopki 4">
            <a:extLst>
              <a:ext uri="{FF2B5EF4-FFF2-40B4-BE49-F238E27FC236}">
                <a16:creationId xmlns:a16="http://schemas.microsoft.com/office/drawing/2014/main" id="{1552F4CC-F4DC-AD45-1970-7AE08505A9B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20598D3-94F1-EF63-2D18-DFC5153ABDF3}"/>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102937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3451097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296255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3487015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2314748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1489233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3461827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3347252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201513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881FE3-3807-3B9B-10B4-77F5940DBEA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97952324-DA7E-45E1-FB72-12AB0C2ADCF4}"/>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BD86B10-DE5F-B639-1E2A-76CEC19895F6}"/>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5" name="Symbol zastępczy stopki 4">
            <a:extLst>
              <a:ext uri="{FF2B5EF4-FFF2-40B4-BE49-F238E27FC236}">
                <a16:creationId xmlns:a16="http://schemas.microsoft.com/office/drawing/2014/main" id="{553A0022-50C6-AC07-8DEF-280081ABA5B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FD204FC-1868-C6C4-FD0E-AF26052F8EC7}"/>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914304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2729612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3277249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2311478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8"/>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4" indent="0" algn="ctr">
              <a:buNone/>
              <a:defRPr/>
            </a:lvl3pPr>
            <a:lvl4pPr marL="1371635" indent="0" algn="ctr">
              <a:buNone/>
              <a:defRPr/>
            </a:lvl4pPr>
            <a:lvl5pPr marL="1828845" indent="0" algn="ctr">
              <a:buNone/>
              <a:defRPr/>
            </a:lvl5pPr>
            <a:lvl6pPr marL="2286058" indent="0" algn="ctr">
              <a:buNone/>
              <a:defRPr/>
            </a:lvl6pPr>
            <a:lvl7pPr marL="2743269" indent="0" algn="ctr">
              <a:buNone/>
              <a:defRPr/>
            </a:lvl7pPr>
            <a:lvl8pPr marL="3200480" indent="0" algn="ctr">
              <a:buNone/>
              <a:defRPr/>
            </a:lvl8pPr>
            <a:lvl9pPr marL="3657691"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id="{E7A3B42A-15AE-4808-9363-0780F55D8818}"/>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6FEE2B84-EFF4-4769-977A-F08213B31A38}"/>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569B3445-EA0E-45FE-A124-9F5FA55B635A}"/>
              </a:ext>
            </a:extLst>
          </p:cNvPr>
          <p:cNvSpPr>
            <a:spLocks noGrp="1" noChangeArrowheads="1"/>
          </p:cNvSpPr>
          <p:nvPr>
            <p:ph type="sldNum" sz="quarter" idx="12"/>
          </p:nvPr>
        </p:nvSpPr>
        <p:spPr>
          <a:ln/>
        </p:spPr>
        <p:txBody>
          <a:bodyPr/>
          <a:lstStyle>
            <a:lvl1pPr>
              <a:defRPr/>
            </a:lvl1pPr>
          </a:lstStyle>
          <a:p>
            <a:pPr>
              <a:defRPr/>
            </a:pPr>
            <a:fld id="{E983F95F-F78C-452A-9551-E9769EAC8514}" type="slidenum">
              <a:rPr lang="pl-PL" altLang="pl-PL"/>
              <a:pPr>
                <a:defRPr/>
              </a:pPr>
              <a:t>‹#›</a:t>
            </a:fld>
            <a:endParaRPr lang="pl-PL" altLang="pl-PL"/>
          </a:p>
        </p:txBody>
      </p:sp>
    </p:spTree>
    <p:extLst>
      <p:ext uri="{BB962C8B-B14F-4D97-AF65-F5344CB8AC3E}">
        <p14:creationId xmlns:p14="http://schemas.microsoft.com/office/powerpoint/2010/main" val="1779609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1AEFE0CA-0A87-4787-B443-94EAA51185A2}"/>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B09B00BC-3EC9-4951-A29C-B23A730F9708}"/>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902B6EFD-66D1-451C-87FB-C73AC6614066}"/>
              </a:ext>
            </a:extLst>
          </p:cNvPr>
          <p:cNvSpPr>
            <a:spLocks noGrp="1" noChangeArrowheads="1"/>
          </p:cNvSpPr>
          <p:nvPr>
            <p:ph type="sldNum" sz="quarter" idx="12"/>
          </p:nvPr>
        </p:nvSpPr>
        <p:spPr>
          <a:ln/>
        </p:spPr>
        <p:txBody>
          <a:bodyPr/>
          <a:lstStyle>
            <a:lvl1pPr>
              <a:defRPr/>
            </a:lvl1pPr>
          </a:lstStyle>
          <a:p>
            <a:pPr>
              <a:defRPr/>
            </a:pPr>
            <a:fld id="{7CB226B2-39E6-4CBB-B435-90F08FECE5A3}" type="slidenum">
              <a:rPr lang="pl-PL" altLang="pl-PL"/>
              <a:pPr>
                <a:defRPr/>
              </a:pPr>
              <a:t>‹#›</a:t>
            </a:fld>
            <a:endParaRPr lang="pl-PL" altLang="pl-PL"/>
          </a:p>
        </p:txBody>
      </p:sp>
    </p:spTree>
    <p:extLst>
      <p:ext uri="{BB962C8B-B14F-4D97-AF65-F5344CB8AC3E}">
        <p14:creationId xmlns:p14="http://schemas.microsoft.com/office/powerpoint/2010/main" val="746062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1"/>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0"/>
            </a:lvl2pPr>
            <a:lvl3pPr marL="914424" indent="0">
              <a:buNone/>
              <a:defRPr sz="1600"/>
            </a:lvl3pPr>
            <a:lvl4pPr marL="1371635" indent="0">
              <a:buNone/>
              <a:defRPr sz="1400"/>
            </a:lvl4pPr>
            <a:lvl5pPr marL="1828845" indent="0">
              <a:buNone/>
              <a:defRPr sz="1400"/>
            </a:lvl5pPr>
            <a:lvl6pPr marL="2286058" indent="0">
              <a:buNone/>
              <a:defRPr sz="1400"/>
            </a:lvl6pPr>
            <a:lvl7pPr marL="2743269" indent="0">
              <a:buNone/>
              <a:defRPr sz="1400"/>
            </a:lvl7pPr>
            <a:lvl8pPr marL="3200480" indent="0">
              <a:buNone/>
              <a:defRPr sz="1400"/>
            </a:lvl8pPr>
            <a:lvl9pPr marL="3657691"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id="{DDF0BE08-8DB7-45C6-8620-E47DC326212E}"/>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6F7DCA7A-387D-4B29-8FF0-BB9492D6906F}"/>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CAE03BC6-59FB-4D57-B608-2C373CD3885E}"/>
              </a:ext>
            </a:extLst>
          </p:cNvPr>
          <p:cNvSpPr>
            <a:spLocks noGrp="1" noChangeArrowheads="1"/>
          </p:cNvSpPr>
          <p:nvPr>
            <p:ph type="sldNum" sz="quarter" idx="12"/>
          </p:nvPr>
        </p:nvSpPr>
        <p:spPr>
          <a:ln/>
        </p:spPr>
        <p:txBody>
          <a:bodyPr/>
          <a:lstStyle>
            <a:lvl1pPr>
              <a:defRPr/>
            </a:lvl1pPr>
          </a:lstStyle>
          <a:p>
            <a:pPr>
              <a:defRPr/>
            </a:pPr>
            <a:fld id="{0B540911-A77E-4945-B4F1-D6A4E62C158E}" type="slidenum">
              <a:rPr lang="pl-PL" altLang="pl-PL"/>
              <a:pPr>
                <a:defRPr/>
              </a:pPr>
              <a:t>‹#›</a:t>
            </a:fld>
            <a:endParaRPr lang="pl-PL" altLang="pl-PL"/>
          </a:p>
        </p:txBody>
      </p:sp>
    </p:spTree>
    <p:extLst>
      <p:ext uri="{BB962C8B-B14F-4D97-AF65-F5344CB8AC3E}">
        <p14:creationId xmlns:p14="http://schemas.microsoft.com/office/powerpoint/2010/main" val="1793665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D0B27305-F5D9-4360-ACD7-5B052A477578}"/>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CDAF7655-0541-49BA-AA0A-C39A5F26E8E1}"/>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7DCDD42E-DCB1-4178-81FA-3ED514E79A62}"/>
              </a:ext>
            </a:extLst>
          </p:cNvPr>
          <p:cNvSpPr>
            <a:spLocks noGrp="1" noChangeArrowheads="1"/>
          </p:cNvSpPr>
          <p:nvPr>
            <p:ph type="sldNum" sz="quarter" idx="12"/>
          </p:nvPr>
        </p:nvSpPr>
        <p:spPr>
          <a:ln/>
        </p:spPr>
        <p:txBody>
          <a:bodyPr/>
          <a:lstStyle>
            <a:lvl1pPr>
              <a:defRPr/>
            </a:lvl1pPr>
          </a:lstStyle>
          <a:p>
            <a:pPr>
              <a:defRPr/>
            </a:pPr>
            <a:fld id="{AF6DB74C-6B75-49D1-9614-6D754F2C2A19}" type="slidenum">
              <a:rPr lang="pl-PL" altLang="pl-PL"/>
              <a:pPr>
                <a:defRPr/>
              </a:pPr>
              <a:t>‹#›</a:t>
            </a:fld>
            <a:endParaRPr lang="pl-PL" altLang="pl-PL"/>
          </a:p>
        </p:txBody>
      </p:sp>
    </p:spTree>
    <p:extLst>
      <p:ext uri="{BB962C8B-B14F-4D97-AF65-F5344CB8AC3E}">
        <p14:creationId xmlns:p14="http://schemas.microsoft.com/office/powerpoint/2010/main" val="1279714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3"/>
          </a:xfr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9" y="1535113"/>
            <a:ext cx="5389033" cy="639763"/>
          </a:xfr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DCD38E80-3044-4E2E-BD99-6C26AA992BA6}"/>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8" name="Rectangle 5">
            <a:extLst>
              <a:ext uri="{FF2B5EF4-FFF2-40B4-BE49-F238E27FC236}">
                <a16:creationId xmlns:a16="http://schemas.microsoft.com/office/drawing/2014/main" id="{8DF251EC-51D3-48CA-8070-43A0AFB69250}"/>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9" name="Rectangle 6">
            <a:extLst>
              <a:ext uri="{FF2B5EF4-FFF2-40B4-BE49-F238E27FC236}">
                <a16:creationId xmlns:a16="http://schemas.microsoft.com/office/drawing/2014/main" id="{6ACE2B2C-B863-48E0-AF5D-4BBA192D5313}"/>
              </a:ext>
            </a:extLst>
          </p:cNvPr>
          <p:cNvSpPr>
            <a:spLocks noGrp="1" noChangeArrowheads="1"/>
          </p:cNvSpPr>
          <p:nvPr>
            <p:ph type="sldNum" sz="quarter" idx="12"/>
          </p:nvPr>
        </p:nvSpPr>
        <p:spPr>
          <a:ln/>
        </p:spPr>
        <p:txBody>
          <a:bodyPr/>
          <a:lstStyle>
            <a:lvl1pPr>
              <a:defRPr/>
            </a:lvl1pPr>
          </a:lstStyle>
          <a:p>
            <a:pPr>
              <a:defRPr/>
            </a:pPr>
            <a:fld id="{134338BF-3C5C-4089-997D-CEA7BA7317D3}" type="slidenum">
              <a:rPr lang="pl-PL" altLang="pl-PL"/>
              <a:pPr>
                <a:defRPr/>
              </a:pPr>
              <a:t>‹#›</a:t>
            </a:fld>
            <a:endParaRPr lang="pl-PL" altLang="pl-PL"/>
          </a:p>
        </p:txBody>
      </p:sp>
    </p:spTree>
    <p:extLst>
      <p:ext uri="{BB962C8B-B14F-4D97-AF65-F5344CB8AC3E}">
        <p14:creationId xmlns:p14="http://schemas.microsoft.com/office/powerpoint/2010/main" val="2150129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6EA6B0CA-73EC-4C5C-AE54-54967026AC5A}"/>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4" name="Rectangle 5">
            <a:extLst>
              <a:ext uri="{FF2B5EF4-FFF2-40B4-BE49-F238E27FC236}">
                <a16:creationId xmlns:a16="http://schemas.microsoft.com/office/drawing/2014/main" id="{27EE6E40-02B9-4201-936B-57480F1ED174}"/>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5" name="Rectangle 6">
            <a:extLst>
              <a:ext uri="{FF2B5EF4-FFF2-40B4-BE49-F238E27FC236}">
                <a16:creationId xmlns:a16="http://schemas.microsoft.com/office/drawing/2014/main" id="{8EBEF3DE-589B-4121-B99C-B6E2B35712BC}"/>
              </a:ext>
            </a:extLst>
          </p:cNvPr>
          <p:cNvSpPr>
            <a:spLocks noGrp="1" noChangeArrowheads="1"/>
          </p:cNvSpPr>
          <p:nvPr>
            <p:ph type="sldNum" sz="quarter" idx="12"/>
          </p:nvPr>
        </p:nvSpPr>
        <p:spPr>
          <a:ln/>
        </p:spPr>
        <p:txBody>
          <a:bodyPr/>
          <a:lstStyle>
            <a:lvl1pPr>
              <a:defRPr/>
            </a:lvl1pPr>
          </a:lstStyle>
          <a:p>
            <a:pPr>
              <a:defRPr/>
            </a:pPr>
            <a:fld id="{9968536C-DB70-4075-8BA8-215D28EABD7A}" type="slidenum">
              <a:rPr lang="pl-PL" altLang="pl-PL"/>
              <a:pPr>
                <a:defRPr/>
              </a:pPr>
              <a:t>‹#›</a:t>
            </a:fld>
            <a:endParaRPr lang="pl-PL" altLang="pl-PL"/>
          </a:p>
        </p:txBody>
      </p:sp>
    </p:spTree>
    <p:extLst>
      <p:ext uri="{BB962C8B-B14F-4D97-AF65-F5344CB8AC3E}">
        <p14:creationId xmlns:p14="http://schemas.microsoft.com/office/powerpoint/2010/main" val="2308970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408F46-0E07-45EC-AF7C-9FA6C31BAD86}"/>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3" name="Rectangle 5">
            <a:extLst>
              <a:ext uri="{FF2B5EF4-FFF2-40B4-BE49-F238E27FC236}">
                <a16:creationId xmlns:a16="http://schemas.microsoft.com/office/drawing/2014/main" id="{24C8B821-57FD-4444-B5D1-67769988BB8D}"/>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4" name="Rectangle 6">
            <a:extLst>
              <a:ext uri="{FF2B5EF4-FFF2-40B4-BE49-F238E27FC236}">
                <a16:creationId xmlns:a16="http://schemas.microsoft.com/office/drawing/2014/main" id="{7775B7E3-2C4E-4F33-8F6C-B3C470B516BD}"/>
              </a:ext>
            </a:extLst>
          </p:cNvPr>
          <p:cNvSpPr>
            <a:spLocks noGrp="1" noChangeArrowheads="1"/>
          </p:cNvSpPr>
          <p:nvPr>
            <p:ph type="sldNum" sz="quarter" idx="12"/>
          </p:nvPr>
        </p:nvSpPr>
        <p:spPr>
          <a:ln/>
        </p:spPr>
        <p:txBody>
          <a:bodyPr/>
          <a:lstStyle>
            <a:lvl1pPr>
              <a:defRPr/>
            </a:lvl1pPr>
          </a:lstStyle>
          <a:p>
            <a:pPr>
              <a:defRPr/>
            </a:pPr>
            <a:fld id="{3FCABFEB-91E9-41EE-BAAF-0EF195A8970C}" type="slidenum">
              <a:rPr lang="pl-PL" altLang="pl-PL"/>
              <a:pPr>
                <a:defRPr/>
              </a:pPr>
              <a:t>‹#›</a:t>
            </a:fld>
            <a:endParaRPr lang="pl-PL" altLang="pl-PL"/>
          </a:p>
        </p:txBody>
      </p:sp>
    </p:spTree>
    <p:extLst>
      <p:ext uri="{BB962C8B-B14F-4D97-AF65-F5344CB8AC3E}">
        <p14:creationId xmlns:p14="http://schemas.microsoft.com/office/powerpoint/2010/main" val="872195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382B23-E0DF-1C9F-DF27-8C62508C0C4F}"/>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EA7B752F-263B-884E-6391-ADD4C5DB3F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239A5F52-046F-2787-4F73-530ED073A170}"/>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5" name="Symbol zastępczy stopki 4">
            <a:extLst>
              <a:ext uri="{FF2B5EF4-FFF2-40B4-BE49-F238E27FC236}">
                <a16:creationId xmlns:a16="http://schemas.microsoft.com/office/drawing/2014/main" id="{F87BFE9C-6578-9A7F-627C-D49BCE705F7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386D031-B963-EAC6-DEF5-073E85760DB1}"/>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825778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2" y="273049"/>
            <a:ext cx="4011084" cy="1162051"/>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2" y="1435102"/>
            <a:ext cx="4011084" cy="4691063"/>
          </a:xfrm>
        </p:spPr>
        <p:txBody>
          <a:bodyPr/>
          <a:lstStyle>
            <a:lvl1pPr marL="0" indent="0">
              <a:buNone/>
              <a:defRPr sz="1400"/>
            </a:lvl1pPr>
            <a:lvl2pPr marL="457211" indent="0">
              <a:buNone/>
              <a:defRPr sz="1200"/>
            </a:lvl2pPr>
            <a:lvl3pPr marL="914424" indent="0">
              <a:buNone/>
              <a:defRPr sz="1000"/>
            </a:lvl3pPr>
            <a:lvl4pPr marL="1371635" indent="0">
              <a:buNone/>
              <a:defRPr sz="900"/>
            </a:lvl4pPr>
            <a:lvl5pPr marL="1828845" indent="0">
              <a:buNone/>
              <a:defRPr sz="900"/>
            </a:lvl5pPr>
            <a:lvl6pPr marL="2286058" indent="0">
              <a:buNone/>
              <a:defRPr sz="900"/>
            </a:lvl6pPr>
            <a:lvl7pPr marL="2743269" indent="0">
              <a:buNone/>
              <a:defRPr sz="900"/>
            </a:lvl7pPr>
            <a:lvl8pPr marL="3200480" indent="0">
              <a:buNone/>
              <a:defRPr sz="900"/>
            </a:lvl8pPr>
            <a:lvl9pPr marL="3657691"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E2AE8781-3E83-425F-893B-41F62B6DF572}"/>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FD8E27BA-EFCD-440A-876C-B513CF6DD868}"/>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AA2E02AB-F4FE-4FD0-A74D-0F9B9D62FB98}"/>
              </a:ext>
            </a:extLst>
          </p:cNvPr>
          <p:cNvSpPr>
            <a:spLocks noGrp="1" noChangeArrowheads="1"/>
          </p:cNvSpPr>
          <p:nvPr>
            <p:ph type="sldNum" sz="quarter" idx="12"/>
          </p:nvPr>
        </p:nvSpPr>
        <p:spPr>
          <a:ln/>
        </p:spPr>
        <p:txBody>
          <a:bodyPr/>
          <a:lstStyle>
            <a:lvl1pPr>
              <a:defRPr/>
            </a:lvl1pPr>
          </a:lstStyle>
          <a:p>
            <a:pPr>
              <a:defRPr/>
            </a:pPr>
            <a:fld id="{0737B2C7-59A8-4FAF-9AB0-37E9772EF475}" type="slidenum">
              <a:rPr lang="pl-PL" altLang="pl-PL"/>
              <a:pPr>
                <a:defRPr/>
              </a:pPr>
              <a:t>‹#›</a:t>
            </a:fld>
            <a:endParaRPr lang="pl-PL" altLang="pl-PL"/>
          </a:p>
        </p:txBody>
      </p:sp>
    </p:spTree>
    <p:extLst>
      <p:ext uri="{BB962C8B-B14F-4D97-AF65-F5344CB8AC3E}">
        <p14:creationId xmlns:p14="http://schemas.microsoft.com/office/powerpoint/2010/main" val="1489120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9"/>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pPr lvl="0"/>
            <a:endParaRPr lang="pl-PL" noProof="0"/>
          </a:p>
        </p:txBody>
      </p:sp>
      <p:sp>
        <p:nvSpPr>
          <p:cNvPr id="4" name="Symbol zastępczy tekstu 3"/>
          <p:cNvSpPr>
            <a:spLocks noGrp="1"/>
          </p:cNvSpPr>
          <p:nvPr>
            <p:ph type="body" sz="half" idx="2"/>
          </p:nvPr>
        </p:nvSpPr>
        <p:spPr>
          <a:xfrm>
            <a:off x="2389717" y="5367338"/>
            <a:ext cx="7315200" cy="804863"/>
          </a:xfrm>
        </p:spPr>
        <p:txBody>
          <a:bodyPr/>
          <a:lstStyle>
            <a:lvl1pPr marL="0" indent="0">
              <a:buNone/>
              <a:defRPr sz="1400"/>
            </a:lvl1pPr>
            <a:lvl2pPr marL="457211" indent="0">
              <a:buNone/>
              <a:defRPr sz="1200"/>
            </a:lvl2pPr>
            <a:lvl3pPr marL="914424" indent="0">
              <a:buNone/>
              <a:defRPr sz="1000"/>
            </a:lvl3pPr>
            <a:lvl4pPr marL="1371635" indent="0">
              <a:buNone/>
              <a:defRPr sz="900"/>
            </a:lvl4pPr>
            <a:lvl5pPr marL="1828845" indent="0">
              <a:buNone/>
              <a:defRPr sz="900"/>
            </a:lvl5pPr>
            <a:lvl6pPr marL="2286058" indent="0">
              <a:buNone/>
              <a:defRPr sz="900"/>
            </a:lvl6pPr>
            <a:lvl7pPr marL="2743269" indent="0">
              <a:buNone/>
              <a:defRPr sz="900"/>
            </a:lvl7pPr>
            <a:lvl8pPr marL="3200480" indent="0">
              <a:buNone/>
              <a:defRPr sz="900"/>
            </a:lvl8pPr>
            <a:lvl9pPr marL="3657691"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82E00861-DC4C-4DB3-A5A3-93825DB307A8}"/>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82C72EEC-98AD-4DCC-9924-5FA92FCB7EDC}"/>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EDCB7B32-E3BC-4D9D-A01B-8D95B7C982AF}"/>
              </a:ext>
            </a:extLst>
          </p:cNvPr>
          <p:cNvSpPr>
            <a:spLocks noGrp="1" noChangeArrowheads="1"/>
          </p:cNvSpPr>
          <p:nvPr>
            <p:ph type="sldNum" sz="quarter" idx="12"/>
          </p:nvPr>
        </p:nvSpPr>
        <p:spPr>
          <a:ln/>
        </p:spPr>
        <p:txBody>
          <a:bodyPr/>
          <a:lstStyle>
            <a:lvl1pPr>
              <a:defRPr/>
            </a:lvl1pPr>
          </a:lstStyle>
          <a:p>
            <a:pPr>
              <a:defRPr/>
            </a:pPr>
            <a:fld id="{7331DCA3-739A-4F99-AEF0-FC4071AF88DA}" type="slidenum">
              <a:rPr lang="pl-PL" altLang="pl-PL"/>
              <a:pPr>
                <a:defRPr/>
              </a:pPr>
              <a:t>‹#›</a:t>
            </a:fld>
            <a:endParaRPr lang="pl-PL" altLang="pl-PL"/>
          </a:p>
        </p:txBody>
      </p:sp>
    </p:spTree>
    <p:extLst>
      <p:ext uri="{BB962C8B-B14F-4D97-AF65-F5344CB8AC3E}">
        <p14:creationId xmlns:p14="http://schemas.microsoft.com/office/powerpoint/2010/main" val="238296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A7B4C16A-738E-4D54-B573-79E93C019089}"/>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FCE319E3-EE9D-4718-91FD-0784BEE4E7C0}"/>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5D7DA82F-DE24-4C61-9447-CEB9215FF9DF}"/>
              </a:ext>
            </a:extLst>
          </p:cNvPr>
          <p:cNvSpPr>
            <a:spLocks noGrp="1" noChangeArrowheads="1"/>
          </p:cNvSpPr>
          <p:nvPr>
            <p:ph type="sldNum" sz="quarter" idx="12"/>
          </p:nvPr>
        </p:nvSpPr>
        <p:spPr>
          <a:ln/>
        </p:spPr>
        <p:txBody>
          <a:bodyPr/>
          <a:lstStyle>
            <a:lvl1pPr>
              <a:defRPr/>
            </a:lvl1pPr>
          </a:lstStyle>
          <a:p>
            <a:pPr>
              <a:defRPr/>
            </a:pPr>
            <a:fld id="{B6F824FD-1F76-4618-A6CA-EF17CA48029C}" type="slidenum">
              <a:rPr lang="pl-PL" altLang="pl-PL"/>
              <a:pPr>
                <a:defRPr/>
              </a:pPr>
              <a:t>‹#›</a:t>
            </a:fld>
            <a:endParaRPr lang="pl-PL" altLang="pl-PL"/>
          </a:p>
        </p:txBody>
      </p:sp>
    </p:spTree>
    <p:extLst>
      <p:ext uri="{BB962C8B-B14F-4D97-AF65-F5344CB8AC3E}">
        <p14:creationId xmlns:p14="http://schemas.microsoft.com/office/powerpoint/2010/main" val="229709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40"/>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40"/>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FE598098-F98D-4D59-AFBB-E1ED69B3399B}"/>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5A9A3D2A-9567-44FB-AE96-A9CAD7340DD3}"/>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C4C3B31E-C340-4749-8A8F-79196124CE0A}"/>
              </a:ext>
            </a:extLst>
          </p:cNvPr>
          <p:cNvSpPr>
            <a:spLocks noGrp="1" noChangeArrowheads="1"/>
          </p:cNvSpPr>
          <p:nvPr>
            <p:ph type="sldNum" sz="quarter" idx="12"/>
          </p:nvPr>
        </p:nvSpPr>
        <p:spPr>
          <a:ln/>
        </p:spPr>
        <p:txBody>
          <a:bodyPr/>
          <a:lstStyle>
            <a:lvl1pPr>
              <a:defRPr/>
            </a:lvl1pPr>
          </a:lstStyle>
          <a:p>
            <a:pPr>
              <a:defRPr/>
            </a:pPr>
            <a:fld id="{5862AC15-4AB2-4BDA-8883-48627EB1FE45}" type="slidenum">
              <a:rPr lang="pl-PL" altLang="pl-PL"/>
              <a:pPr>
                <a:defRPr/>
              </a:pPr>
              <a:t>‹#›</a:t>
            </a:fld>
            <a:endParaRPr lang="pl-PL" altLang="pl-PL"/>
          </a:p>
        </p:txBody>
      </p:sp>
    </p:spTree>
    <p:extLst>
      <p:ext uri="{BB962C8B-B14F-4D97-AF65-F5344CB8AC3E}">
        <p14:creationId xmlns:p14="http://schemas.microsoft.com/office/powerpoint/2010/main" val="2159733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609600" y="457200"/>
            <a:ext cx="10972800" cy="1371600"/>
          </a:xfrm>
        </p:spPr>
        <p:txBody>
          <a:bodyPr/>
          <a:lstStyle/>
          <a:p>
            <a:r>
              <a:rPr lang="pl-PL"/>
              <a:t>Kliknij, aby edytować styl</a:t>
            </a:r>
          </a:p>
        </p:txBody>
      </p:sp>
      <p:sp>
        <p:nvSpPr>
          <p:cNvPr id="3" name="Symbol zastępczy tabeli 2"/>
          <p:cNvSpPr>
            <a:spLocks noGrp="1"/>
          </p:cNvSpPr>
          <p:nvPr>
            <p:ph type="tbl" idx="1"/>
          </p:nvPr>
        </p:nvSpPr>
        <p:spPr>
          <a:xfrm>
            <a:off x="609600" y="1981200"/>
            <a:ext cx="10972800" cy="3886200"/>
          </a:xfrm>
        </p:spPr>
        <p:txBody>
          <a:bodyPr/>
          <a:lstStyle/>
          <a:p>
            <a:pPr lvl="0"/>
            <a:endParaRPr lang="pl-PL" noProof="0"/>
          </a:p>
        </p:txBody>
      </p:sp>
      <p:sp>
        <p:nvSpPr>
          <p:cNvPr id="4" name="Symbol zastępczy stopki 3">
            <a:extLst>
              <a:ext uri="{FF2B5EF4-FFF2-40B4-BE49-F238E27FC236}">
                <a16:creationId xmlns:a16="http://schemas.microsoft.com/office/drawing/2014/main" id="{3DBEE4A9-BFD2-4382-8A36-C1B7ED9E681B}"/>
              </a:ext>
            </a:extLst>
          </p:cNvPr>
          <p:cNvSpPr>
            <a:spLocks noGrp="1"/>
          </p:cNvSpPr>
          <p:nvPr>
            <p:ph type="ftr" sz="quarter" idx="10"/>
          </p:nvPr>
        </p:nvSpPr>
        <p:spPr>
          <a:xfrm>
            <a:off x="4165600" y="6248400"/>
            <a:ext cx="3860800" cy="457200"/>
          </a:xfrm>
        </p:spPr>
        <p:txBody>
          <a:bodyPr/>
          <a:lstStyle>
            <a:lvl1pPr>
              <a:defRPr/>
            </a:lvl1pPr>
          </a:lstStyle>
          <a:p>
            <a:pPr>
              <a:defRPr/>
            </a:pPr>
            <a:endParaRPr lang="pl-PL"/>
          </a:p>
        </p:txBody>
      </p:sp>
      <p:sp>
        <p:nvSpPr>
          <p:cNvPr id="5" name="Symbol zastępczy numeru slajdu 4">
            <a:extLst>
              <a:ext uri="{FF2B5EF4-FFF2-40B4-BE49-F238E27FC236}">
                <a16:creationId xmlns:a16="http://schemas.microsoft.com/office/drawing/2014/main" id="{529419FE-3F49-4D28-91AC-4AF38111595D}"/>
              </a:ext>
            </a:extLst>
          </p:cNvPr>
          <p:cNvSpPr>
            <a:spLocks noGrp="1"/>
          </p:cNvSpPr>
          <p:nvPr>
            <p:ph type="sldNum" sz="quarter" idx="11"/>
          </p:nvPr>
        </p:nvSpPr>
        <p:spPr>
          <a:xfrm>
            <a:off x="8737600" y="6248400"/>
            <a:ext cx="2844800" cy="457200"/>
          </a:xfrm>
        </p:spPr>
        <p:txBody>
          <a:bodyPr/>
          <a:lstStyle>
            <a:lvl1pPr>
              <a:defRPr/>
            </a:lvl1pPr>
          </a:lstStyle>
          <a:p>
            <a:pPr>
              <a:defRPr/>
            </a:pPr>
            <a:fld id="{D3F4D56B-A452-435B-B8E1-B995DF9FBB43}" type="slidenum">
              <a:rPr lang="pl-PL"/>
              <a:pPr>
                <a:defRPr/>
              </a:pPr>
              <a:t>‹#›</a:t>
            </a:fld>
            <a:endParaRPr lang="pl-PL"/>
          </a:p>
        </p:txBody>
      </p:sp>
      <p:sp>
        <p:nvSpPr>
          <p:cNvPr id="6" name="Symbol zastępczy daty 5">
            <a:extLst>
              <a:ext uri="{FF2B5EF4-FFF2-40B4-BE49-F238E27FC236}">
                <a16:creationId xmlns:a16="http://schemas.microsoft.com/office/drawing/2014/main" id="{7968D5C2-352A-471D-8CF3-E51564B37B3C}"/>
              </a:ext>
            </a:extLst>
          </p:cNvPr>
          <p:cNvSpPr>
            <a:spLocks noGrp="1"/>
          </p:cNvSpPr>
          <p:nvPr>
            <p:ph type="dt" sz="half" idx="12"/>
          </p:nvPr>
        </p:nvSpPr>
        <p:spPr/>
        <p:txBody>
          <a:bodyPr/>
          <a:lstStyle>
            <a:lvl1pPr>
              <a:defRPr/>
            </a:lvl1pPr>
          </a:lstStyle>
          <a:p>
            <a:pPr>
              <a:defRPr/>
            </a:pPr>
            <a:endParaRPr lang="pl-PL"/>
          </a:p>
        </p:txBody>
      </p:sp>
    </p:spTree>
    <p:extLst>
      <p:ext uri="{BB962C8B-B14F-4D97-AF65-F5344CB8AC3E}">
        <p14:creationId xmlns:p14="http://schemas.microsoft.com/office/powerpoint/2010/main" val="3628434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7060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2696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5886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3352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25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F3F687-9009-B39F-C244-69640E7BF81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8A72585-3E49-E6D7-1948-0DD2CC491311}"/>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0E6C2293-149D-3837-B038-1AA300E16F34}"/>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A31C07E-9E9C-327E-BBEC-B9A24B64F69C}"/>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6" name="Symbol zastępczy stopki 5">
            <a:extLst>
              <a:ext uri="{FF2B5EF4-FFF2-40B4-BE49-F238E27FC236}">
                <a16:creationId xmlns:a16="http://schemas.microsoft.com/office/drawing/2014/main" id="{8C588F0B-E326-3738-1C3A-029BE99AA2F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29257F3-FBB9-5DD0-CFBB-4ED6D96DA691}"/>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1094630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746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9272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0868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884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0005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348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2224EF-4069-90BD-7759-F5CCEEAC48DE}"/>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D52D3BC6-16C0-54D6-AB8E-F3271E394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D04171F5-61CB-544A-69EC-D6AE890359F2}"/>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99A88D37-FC12-66D0-2CB3-D4DE8126CB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6336B7E-0B55-3044-B5E1-7A78EC6400E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3309F62B-0616-D5A1-05E4-59629EE6B01F}"/>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8" name="Symbol zastępczy stopki 7">
            <a:extLst>
              <a:ext uri="{FF2B5EF4-FFF2-40B4-BE49-F238E27FC236}">
                <a16:creationId xmlns:a16="http://schemas.microsoft.com/office/drawing/2014/main" id="{8A30A9C4-0DD4-5A66-16E7-4AA5FFB163B9}"/>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5952CBB7-C554-F25B-B971-A74973BECE23}"/>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192449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17480F-5CAC-2985-F2F7-E8CD876932F4}"/>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95C59E28-CE74-1034-CA8D-796A1E9CB20D}"/>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4" name="Symbol zastępczy stopki 3">
            <a:extLst>
              <a:ext uri="{FF2B5EF4-FFF2-40B4-BE49-F238E27FC236}">
                <a16:creationId xmlns:a16="http://schemas.microsoft.com/office/drawing/2014/main" id="{79037DFA-FF50-9569-7250-BA9348A822EA}"/>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76A5DB2F-FB0E-B566-D90A-89A81FBD9E1E}"/>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54656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20E8523-9A7C-16AE-E46B-102A9CFEF0A8}"/>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3" name="Symbol zastępczy stopki 2">
            <a:extLst>
              <a:ext uri="{FF2B5EF4-FFF2-40B4-BE49-F238E27FC236}">
                <a16:creationId xmlns:a16="http://schemas.microsoft.com/office/drawing/2014/main" id="{CD7A8735-64C4-0A50-FA5A-E2538AE003D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A87F48B6-9B75-171D-D25B-0B113E4B1DED}"/>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3648851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15A557-649B-3731-6043-15C10D0659D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AD1D23E9-44E4-6B71-DB88-41B650A661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FE3C58C8-2075-A95E-5761-4B1A4E659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F70D0ED-8615-FDAB-64B1-BA28202843E9}"/>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6" name="Symbol zastępczy stopki 5">
            <a:extLst>
              <a:ext uri="{FF2B5EF4-FFF2-40B4-BE49-F238E27FC236}">
                <a16:creationId xmlns:a16="http://schemas.microsoft.com/office/drawing/2014/main" id="{A1E3431D-86D8-3CEB-5B44-A07F7031689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F7876D4-F10E-F2B4-186F-B0AFA239EC9A}"/>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3779676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1C08B9-A277-2F7D-A810-50E5D81AEB83}"/>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207A29FD-8AD9-CA1E-B08B-4557DED187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AE1DE8CB-82AF-64AE-D864-771959AAC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44AC2AB-067C-C1EA-2DE0-D4CEB6FF8556}"/>
              </a:ext>
            </a:extLst>
          </p:cNvPr>
          <p:cNvSpPr>
            <a:spLocks noGrp="1"/>
          </p:cNvSpPr>
          <p:nvPr>
            <p:ph type="dt" sz="half" idx="10"/>
          </p:nvPr>
        </p:nvSpPr>
        <p:spPr/>
        <p:txBody>
          <a:bodyPr/>
          <a:lstStyle/>
          <a:p>
            <a:fld id="{7AE4CDEC-FA9D-4629-993C-EA97F79BD5C1}" type="datetimeFigureOut">
              <a:rPr lang="pl-PL" smtClean="0"/>
              <a:t>24.10.2023</a:t>
            </a:fld>
            <a:endParaRPr lang="pl-PL"/>
          </a:p>
        </p:txBody>
      </p:sp>
      <p:sp>
        <p:nvSpPr>
          <p:cNvPr id="6" name="Symbol zastępczy stopki 5">
            <a:extLst>
              <a:ext uri="{FF2B5EF4-FFF2-40B4-BE49-F238E27FC236}">
                <a16:creationId xmlns:a16="http://schemas.microsoft.com/office/drawing/2014/main" id="{00D9B2F3-B160-BA1A-D88D-547C40C8090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7CFCE6E-C689-CEF0-387A-C481D9483457}"/>
              </a:ext>
            </a:extLst>
          </p:cNvPr>
          <p:cNvSpPr>
            <a:spLocks noGrp="1"/>
          </p:cNvSpPr>
          <p:nvPr>
            <p:ph type="sldNum" sz="quarter" idx="12"/>
          </p:nvPr>
        </p:nvSpPr>
        <p:spPr/>
        <p:txBody>
          <a:bodyPr/>
          <a:lstStyle/>
          <a:p>
            <a:fld id="{2B4E4F00-F1D5-48FC-9591-89D70A4EE9AE}" type="slidenum">
              <a:rPr lang="pl-PL" smtClean="0"/>
              <a:t>‹#›</a:t>
            </a:fld>
            <a:endParaRPr lang="pl-PL"/>
          </a:p>
        </p:txBody>
      </p:sp>
    </p:spTree>
    <p:extLst>
      <p:ext uri="{BB962C8B-B14F-4D97-AF65-F5344CB8AC3E}">
        <p14:creationId xmlns:p14="http://schemas.microsoft.com/office/powerpoint/2010/main" val="691540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1AB5E789-355C-1BBF-2088-0D8C8401C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6413F481-6A8D-6B03-1FCC-DEAC7FF16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3D6B562-2BF4-7126-F4FD-983E4EB63D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4CDEC-FA9D-4629-993C-EA97F79BD5C1}" type="datetimeFigureOut">
              <a:rPr lang="pl-PL" smtClean="0"/>
              <a:t>24.10.2023</a:t>
            </a:fld>
            <a:endParaRPr lang="pl-PL"/>
          </a:p>
        </p:txBody>
      </p:sp>
      <p:sp>
        <p:nvSpPr>
          <p:cNvPr id="5" name="Symbol zastępczy stopki 4">
            <a:extLst>
              <a:ext uri="{FF2B5EF4-FFF2-40B4-BE49-F238E27FC236}">
                <a16:creationId xmlns:a16="http://schemas.microsoft.com/office/drawing/2014/main" id="{D76602FF-D120-8609-1D4D-750CFD714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AC2375FD-C12D-AF45-54F0-E1077999B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E4F00-F1D5-48FC-9591-89D70A4EE9AE}" type="slidenum">
              <a:rPr lang="pl-PL" smtClean="0"/>
              <a:t>‹#›</a:t>
            </a:fld>
            <a:endParaRPr lang="pl-PL"/>
          </a:p>
        </p:txBody>
      </p:sp>
    </p:spTree>
    <p:extLst>
      <p:ext uri="{BB962C8B-B14F-4D97-AF65-F5344CB8AC3E}">
        <p14:creationId xmlns:p14="http://schemas.microsoft.com/office/powerpoint/2010/main" val="216810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pl" smtClean="0"/>
              <a:pPr/>
              <a:t>‹#›</a:t>
            </a:fld>
            <a:endParaRPr lang="pl"/>
          </a:p>
        </p:txBody>
      </p:sp>
    </p:spTree>
    <p:extLst>
      <p:ext uri="{BB962C8B-B14F-4D97-AF65-F5344CB8AC3E}">
        <p14:creationId xmlns:p14="http://schemas.microsoft.com/office/powerpoint/2010/main" val="6764027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13145A8-F1CF-4B65-B0BF-4DED36BAA5F2}"/>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2051" name="Rectangle 3">
            <a:extLst>
              <a:ext uri="{FF2B5EF4-FFF2-40B4-BE49-F238E27FC236}">
                <a16:creationId xmlns:a16="http://schemas.microsoft.com/office/drawing/2014/main" id="{45159781-4E46-4CB2-980C-27B47F41E11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28" name="Rectangle 4">
            <a:extLst>
              <a:ext uri="{FF2B5EF4-FFF2-40B4-BE49-F238E27FC236}">
                <a16:creationId xmlns:a16="http://schemas.microsoft.com/office/drawing/2014/main" id="{6B88268A-9946-4813-A897-0875F85FDCEE}"/>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pl-PL" altLang="pl-PL"/>
          </a:p>
        </p:txBody>
      </p:sp>
      <p:sp>
        <p:nvSpPr>
          <p:cNvPr id="1029" name="Rectangle 5">
            <a:extLst>
              <a:ext uri="{FF2B5EF4-FFF2-40B4-BE49-F238E27FC236}">
                <a16:creationId xmlns:a16="http://schemas.microsoft.com/office/drawing/2014/main" id="{6248F2FA-4673-4C29-914F-F241AA0A94C4}"/>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pl-PL" altLang="pl-PL"/>
          </a:p>
        </p:txBody>
      </p:sp>
      <p:sp>
        <p:nvSpPr>
          <p:cNvPr id="1030" name="Rectangle 6">
            <a:extLst>
              <a:ext uri="{FF2B5EF4-FFF2-40B4-BE49-F238E27FC236}">
                <a16:creationId xmlns:a16="http://schemas.microsoft.com/office/drawing/2014/main" id="{B1607560-A65F-4866-85EF-937BAED1785B}"/>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CB5F5B2-89F8-4AEE-B837-D3E1EA147ED9}" type="slidenum">
              <a:rPr lang="pl-PL" altLang="pl-PL"/>
              <a:pPr>
                <a:defRPr/>
              </a:pPr>
              <a:t>‹#›</a:t>
            </a:fld>
            <a:endParaRPr lang="pl-PL" altLang="pl-PL"/>
          </a:p>
        </p:txBody>
      </p:sp>
    </p:spTree>
    <p:extLst>
      <p:ext uri="{BB962C8B-B14F-4D97-AF65-F5344CB8AC3E}">
        <p14:creationId xmlns:p14="http://schemas.microsoft.com/office/powerpoint/2010/main" val="10359689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11" algn="ctr" rtl="0" fontAlgn="base">
        <a:spcBef>
          <a:spcPct val="0"/>
        </a:spcBef>
        <a:spcAft>
          <a:spcPct val="0"/>
        </a:spcAft>
        <a:defRPr sz="4400">
          <a:solidFill>
            <a:schemeClr val="tx2"/>
          </a:solidFill>
          <a:latin typeface="Arial" charset="0"/>
        </a:defRPr>
      </a:lvl6pPr>
      <a:lvl7pPr marL="914424" algn="ctr" rtl="0" fontAlgn="base">
        <a:spcBef>
          <a:spcPct val="0"/>
        </a:spcBef>
        <a:spcAft>
          <a:spcPct val="0"/>
        </a:spcAft>
        <a:defRPr sz="4400">
          <a:solidFill>
            <a:schemeClr val="tx2"/>
          </a:solidFill>
          <a:latin typeface="Arial" charset="0"/>
        </a:defRPr>
      </a:lvl7pPr>
      <a:lvl8pPr marL="1371635" algn="ctr" rtl="0" fontAlgn="base">
        <a:spcBef>
          <a:spcPct val="0"/>
        </a:spcBef>
        <a:spcAft>
          <a:spcPct val="0"/>
        </a:spcAft>
        <a:defRPr sz="4400">
          <a:solidFill>
            <a:schemeClr val="tx2"/>
          </a:solidFill>
          <a:latin typeface="Arial" charset="0"/>
        </a:defRPr>
      </a:lvl8pPr>
      <a:lvl9pPr marL="1828845" algn="ctr" rtl="0" fontAlgn="base">
        <a:spcBef>
          <a:spcPct val="0"/>
        </a:spcBef>
        <a:spcAft>
          <a:spcPct val="0"/>
        </a:spcAft>
        <a:defRPr sz="4400">
          <a:solidFill>
            <a:schemeClr val="tx2"/>
          </a:solidFill>
          <a:latin typeface="Arial" charset="0"/>
        </a:defRPr>
      </a:lvl9pPr>
    </p:titleStyle>
    <p:bodyStyle>
      <a:lvl1pPr marL="342909" indent="-342909" algn="l" rtl="0" eaLnBrk="0" fontAlgn="base" hangingPunct="0">
        <a:spcBef>
          <a:spcPct val="20000"/>
        </a:spcBef>
        <a:spcAft>
          <a:spcPct val="0"/>
        </a:spcAft>
        <a:buChar char="•"/>
        <a:defRPr sz="3200">
          <a:solidFill>
            <a:schemeClr val="tx1"/>
          </a:solidFill>
          <a:latin typeface="+mn-lt"/>
          <a:ea typeface="+mn-ea"/>
          <a:cs typeface="+mn-cs"/>
        </a:defRPr>
      </a:lvl1pPr>
      <a:lvl2pPr marL="742968" indent="-285757" algn="l" rtl="0" eaLnBrk="0" fontAlgn="base" hangingPunct="0">
        <a:spcBef>
          <a:spcPct val="20000"/>
        </a:spcBef>
        <a:spcAft>
          <a:spcPct val="0"/>
        </a:spcAft>
        <a:buChar char="–"/>
        <a:defRPr sz="2800">
          <a:solidFill>
            <a:schemeClr val="tx1"/>
          </a:solidFill>
          <a:latin typeface="+mn-lt"/>
        </a:defRPr>
      </a:lvl2pPr>
      <a:lvl3pPr marL="1143029" indent="-228605" algn="l" rtl="0" eaLnBrk="0" fontAlgn="base" hangingPunct="0">
        <a:spcBef>
          <a:spcPct val="20000"/>
        </a:spcBef>
        <a:spcAft>
          <a:spcPct val="0"/>
        </a:spcAft>
        <a:buChar char="•"/>
        <a:defRPr sz="2400">
          <a:solidFill>
            <a:schemeClr val="tx1"/>
          </a:solidFill>
          <a:latin typeface="+mn-lt"/>
        </a:defRPr>
      </a:lvl3pPr>
      <a:lvl4pPr marL="1600240" indent="-228605" algn="l" rtl="0" eaLnBrk="0" fontAlgn="base" hangingPunct="0">
        <a:spcBef>
          <a:spcPct val="20000"/>
        </a:spcBef>
        <a:spcAft>
          <a:spcPct val="0"/>
        </a:spcAft>
        <a:buChar char="–"/>
        <a:defRPr sz="2000">
          <a:solidFill>
            <a:schemeClr val="tx1"/>
          </a:solidFill>
          <a:latin typeface="+mn-lt"/>
        </a:defRPr>
      </a:lvl4pPr>
      <a:lvl5pPr marL="2057451" indent="-228605" algn="l" rtl="0" eaLnBrk="0" fontAlgn="base" hangingPunct="0">
        <a:spcBef>
          <a:spcPct val="20000"/>
        </a:spcBef>
        <a:spcAft>
          <a:spcPct val="0"/>
        </a:spcAft>
        <a:buChar char="»"/>
        <a:defRPr sz="2000">
          <a:solidFill>
            <a:schemeClr val="tx1"/>
          </a:solidFill>
          <a:latin typeface="+mn-lt"/>
        </a:defRPr>
      </a:lvl5pPr>
      <a:lvl6pPr marL="2514664" indent="-228605" algn="l" rtl="0" fontAlgn="base">
        <a:spcBef>
          <a:spcPct val="20000"/>
        </a:spcBef>
        <a:spcAft>
          <a:spcPct val="0"/>
        </a:spcAft>
        <a:buChar char="»"/>
        <a:defRPr sz="2000">
          <a:solidFill>
            <a:schemeClr val="tx1"/>
          </a:solidFill>
          <a:latin typeface="+mn-lt"/>
        </a:defRPr>
      </a:lvl6pPr>
      <a:lvl7pPr marL="2971875" indent="-228605" algn="l" rtl="0" fontAlgn="base">
        <a:spcBef>
          <a:spcPct val="20000"/>
        </a:spcBef>
        <a:spcAft>
          <a:spcPct val="0"/>
        </a:spcAft>
        <a:buChar char="»"/>
        <a:defRPr sz="2000">
          <a:solidFill>
            <a:schemeClr val="tx1"/>
          </a:solidFill>
          <a:latin typeface="+mn-lt"/>
        </a:defRPr>
      </a:lvl7pPr>
      <a:lvl8pPr marL="3429085" indent="-228605" algn="l" rtl="0" fontAlgn="base">
        <a:spcBef>
          <a:spcPct val="20000"/>
        </a:spcBef>
        <a:spcAft>
          <a:spcPct val="0"/>
        </a:spcAft>
        <a:buChar char="»"/>
        <a:defRPr sz="2000">
          <a:solidFill>
            <a:schemeClr val="tx1"/>
          </a:solidFill>
          <a:latin typeface="+mn-lt"/>
        </a:defRPr>
      </a:lvl8pPr>
      <a:lvl9pPr marL="3886298" indent="-228605"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2075227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24.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mailto:dyrektor@grupasokrates.pl" TargetMode="External"/><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raz 1" descr="Obraz zawierający tekst, zrzut ekranu, Czcionka, Grafika&#10;&#10;Opis wygenerowany automatycznie">
            <a:extLst>
              <a:ext uri="{FF2B5EF4-FFF2-40B4-BE49-F238E27FC236}">
                <a16:creationId xmlns:a16="http://schemas.microsoft.com/office/drawing/2014/main" id="{E95625AA-BCD9-4A22-FB85-AA31E6F2D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486" y="2330869"/>
            <a:ext cx="7410514" cy="3530030"/>
          </a:xfrm>
          <a:prstGeom prst="rect">
            <a:avLst/>
          </a:prstGeom>
        </p:spPr>
      </p:pic>
    </p:spTree>
    <p:extLst>
      <p:ext uri="{BB962C8B-B14F-4D97-AF65-F5344CB8AC3E}">
        <p14:creationId xmlns:p14="http://schemas.microsoft.com/office/powerpoint/2010/main" val="1427997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764492BF-8153-D233-4DFD-0F3C8995EE5F}"/>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l-PL" sz="5000" b="1">
                <a:latin typeface="Be Vietnam Pro" pitchFamily="2" charset="-18"/>
              </a:rPr>
              <a:t>Tytuł slajdu</a:t>
            </a:r>
            <a:endParaRPr lang="pl-PL" sz="5000" b="1" dirty="0">
              <a:latin typeface="Be Vietnam Pro" pitchFamily="2" charset="-18"/>
            </a:endParaRPr>
          </a:p>
        </p:txBody>
      </p:sp>
      <p:sp>
        <p:nvSpPr>
          <p:cNvPr id="5" name="Symbol zastępczy tekstu 2">
            <a:extLst>
              <a:ext uri="{FF2B5EF4-FFF2-40B4-BE49-F238E27FC236}">
                <a16:creationId xmlns:a16="http://schemas.microsoft.com/office/drawing/2014/main" id="{3C120A85-1627-ABC8-AE3D-BB9C0DB1DE4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pl-PL">
                <a:solidFill>
                  <a:schemeClr val="tx1"/>
                </a:solidFill>
                <a:latin typeface="Hepta Slab" pitchFamily="2" charset="-18"/>
                <a:cs typeface="Hepta Slab" pitchFamily="2" charset="-18"/>
              </a:rPr>
              <a:t>Treść slajdu</a:t>
            </a:r>
            <a:endParaRPr lang="pl-PL" dirty="0">
              <a:solidFill>
                <a:schemeClr val="tx1"/>
              </a:solidFill>
              <a:latin typeface="Hepta Slab" pitchFamily="2" charset="-18"/>
              <a:cs typeface="Hepta Slab" pitchFamily="2" charset="-18"/>
            </a:endParaRPr>
          </a:p>
        </p:txBody>
      </p:sp>
      <p:pic>
        <p:nvPicPr>
          <p:cNvPr id="2" name="Obraz 1">
            <a:extLst>
              <a:ext uri="{FF2B5EF4-FFF2-40B4-BE49-F238E27FC236}">
                <a16:creationId xmlns:a16="http://schemas.microsoft.com/office/drawing/2014/main" id="{18E6B448-EF35-ED03-B67E-C7098CA6E186}"/>
              </a:ext>
            </a:extLst>
          </p:cNvPr>
          <p:cNvPicPr>
            <a:picLocks noChangeAspect="1"/>
          </p:cNvPicPr>
          <p:nvPr/>
        </p:nvPicPr>
        <p:blipFill>
          <a:blip r:embed="rId3"/>
          <a:stretch>
            <a:fillRect/>
          </a:stretch>
        </p:blipFill>
        <p:spPr>
          <a:xfrm>
            <a:off x="621554" y="1934160"/>
            <a:ext cx="9954358" cy="2625964"/>
          </a:xfrm>
          <a:prstGeom prst="rect">
            <a:avLst/>
          </a:prstGeom>
        </p:spPr>
      </p:pic>
    </p:spTree>
    <p:extLst>
      <p:ext uri="{BB962C8B-B14F-4D97-AF65-F5344CB8AC3E}">
        <p14:creationId xmlns:p14="http://schemas.microsoft.com/office/powerpoint/2010/main" val="714570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35DE64-CF83-4A5D-2F5A-FF18020FA0A7}"/>
              </a:ext>
            </a:extLst>
          </p:cNvPr>
          <p:cNvSpPr>
            <a:spLocks noGrp="1"/>
          </p:cNvSpPr>
          <p:nvPr>
            <p:ph type="title"/>
          </p:nvPr>
        </p:nvSpPr>
        <p:spPr>
          <a:xfrm>
            <a:off x="415600" y="1759712"/>
            <a:ext cx="11360800" cy="2230488"/>
          </a:xfrm>
          <a:solidFill>
            <a:schemeClr val="accent1">
              <a:lumMod val="20000"/>
              <a:lumOff val="80000"/>
            </a:schemeClr>
          </a:solidFill>
        </p:spPr>
        <p:txBody>
          <a:bodyPr>
            <a:normAutofit fontScale="90000"/>
          </a:bodyPr>
          <a:lstStyle/>
          <a:p>
            <a:br>
              <a:rPr lang="pl-PL" dirty="0"/>
            </a:br>
            <a:r>
              <a:rPr lang="pl-PL" dirty="0"/>
              <a:t>Z JAKIM ZESPOŁEM OBECNIE PRACUJE STATYSTYCZNY DYREKTOR?</a:t>
            </a:r>
            <a:br>
              <a:rPr lang="pl-PL" dirty="0"/>
            </a:br>
            <a:endParaRPr lang="pl-PL" dirty="0"/>
          </a:p>
        </p:txBody>
      </p:sp>
    </p:spTree>
    <p:extLst>
      <p:ext uri="{BB962C8B-B14F-4D97-AF65-F5344CB8AC3E}">
        <p14:creationId xmlns:p14="http://schemas.microsoft.com/office/powerpoint/2010/main" val="3541208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400" b="0" i="0" u="none" strike="noStrike" kern="1200" cap="none" spc="0" normalizeH="0" baseline="0" noProof="0">
                <a:ln>
                  <a:noFill/>
                </a:ln>
                <a:solidFill>
                  <a:prstClr val="black"/>
                </a:solidFill>
                <a:effectLst/>
                <a:uLnTx/>
                <a:uFillTx/>
                <a:latin typeface="Hepta Slab" pitchFamily="2" charset="-18"/>
                <a:ea typeface="+mn-ea"/>
                <a:cs typeface="Hepta Slab" pitchFamily="2" charset="-18"/>
              </a:rPr>
              <a:t>Treść slajdu</a:t>
            </a: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sp>
        <p:nvSpPr>
          <p:cNvPr id="2" name="Dymek myśli: chmurka 1">
            <a:extLst>
              <a:ext uri="{FF2B5EF4-FFF2-40B4-BE49-F238E27FC236}">
                <a16:creationId xmlns:a16="http://schemas.microsoft.com/office/drawing/2014/main" id="{F7A9A915-B698-4C8A-4F39-59DD0FA71547}"/>
              </a:ext>
            </a:extLst>
          </p:cNvPr>
          <p:cNvSpPr/>
          <p:nvPr/>
        </p:nvSpPr>
        <p:spPr>
          <a:xfrm>
            <a:off x="4867720" y="1027241"/>
            <a:ext cx="5278589" cy="3861832"/>
          </a:xfrm>
          <a:prstGeom prst="cloudCallout">
            <a:avLst>
              <a:gd name="adj1" fmla="val -77641"/>
              <a:gd name="adj2" fmla="val 24423"/>
            </a:avLst>
          </a:prstGeom>
          <a:solidFill>
            <a:srgbClr val="4285F4">
              <a:lumMod val="20000"/>
              <a:lumOff val="80000"/>
            </a:srgbClr>
          </a:solidFill>
          <a:ln w="25400" cap="flat" cmpd="sng" algn="ctr">
            <a:solidFill>
              <a:srgbClr val="2D2D8A"/>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pl-PL" sz="3200" b="1" i="0" u="none" strike="noStrike" kern="0" cap="none" spc="0" normalizeH="0" baseline="0" noProof="0" dirty="0">
                <a:ln>
                  <a:noFill/>
                </a:ln>
                <a:solidFill>
                  <a:srgbClr val="002060"/>
                </a:solidFill>
                <a:effectLst/>
                <a:uLnTx/>
                <a:uFillTx/>
                <a:latin typeface="Arial"/>
                <a:ea typeface="+mn-ea"/>
                <a:cs typeface="Arial"/>
                <a:sym typeface="Arial"/>
              </a:rPr>
              <a:t>WSPÓŁCZESNY NAUCZYCIEL-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pl-PL" sz="3200" b="1" i="0" u="none" strike="noStrike" kern="0" cap="none" spc="0" normalizeH="0" baseline="0" noProof="0" dirty="0">
                <a:ln>
                  <a:noFill/>
                </a:ln>
                <a:solidFill>
                  <a:srgbClr val="002060"/>
                </a:solidFill>
                <a:effectLst/>
                <a:uLnTx/>
                <a:uFillTx/>
                <a:latin typeface="Arial"/>
                <a:ea typeface="+mn-ea"/>
                <a:cs typeface="Arial"/>
                <a:sym typeface="Arial"/>
              </a:rPr>
              <a:t>CZYLI KTO?</a:t>
            </a:r>
          </a:p>
        </p:txBody>
      </p:sp>
      <p:pic>
        <p:nvPicPr>
          <p:cNvPr id="3" name="Obraz 2">
            <a:extLst>
              <a:ext uri="{FF2B5EF4-FFF2-40B4-BE49-F238E27FC236}">
                <a16:creationId xmlns:a16="http://schemas.microsoft.com/office/drawing/2014/main" id="{65AEC191-AF19-4D96-DE4F-2F1EEEF0CD2A}"/>
              </a:ext>
            </a:extLst>
          </p:cNvPr>
          <p:cNvPicPr>
            <a:picLocks noChangeAspect="1"/>
          </p:cNvPicPr>
          <p:nvPr/>
        </p:nvPicPr>
        <p:blipFill>
          <a:blip r:embed="rId3"/>
          <a:stretch>
            <a:fillRect/>
          </a:stretch>
        </p:blipFill>
        <p:spPr>
          <a:xfrm>
            <a:off x="2348708" y="3995799"/>
            <a:ext cx="3066554" cy="2981202"/>
          </a:xfrm>
          <a:prstGeom prst="rect">
            <a:avLst/>
          </a:prstGeom>
        </p:spPr>
      </p:pic>
    </p:spTree>
    <p:extLst>
      <p:ext uri="{BB962C8B-B14F-4D97-AF65-F5344CB8AC3E}">
        <p14:creationId xmlns:p14="http://schemas.microsoft.com/office/powerpoint/2010/main" val="67912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oło emocji Plutchika - wersja 2">
            <a:extLst>
              <a:ext uri="{FF2B5EF4-FFF2-40B4-BE49-F238E27FC236}">
                <a16:creationId xmlns:a16="http://schemas.microsoft.com/office/drawing/2014/main" id="{71C03BE3-047A-FC35-B7FD-CA5E71F13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78"/>
          <a:stretch/>
        </p:blipFill>
        <p:spPr bwMode="auto">
          <a:xfrm rot="2802449">
            <a:off x="8485154" y="-202700"/>
            <a:ext cx="3923623" cy="3508603"/>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zaokrąglone rogi 3">
            <a:extLst>
              <a:ext uri="{FF2B5EF4-FFF2-40B4-BE49-F238E27FC236}">
                <a16:creationId xmlns:a16="http://schemas.microsoft.com/office/drawing/2014/main" id="{5FA51465-35C9-DFC3-6514-A20C86541D39}"/>
              </a:ext>
            </a:extLst>
          </p:cNvPr>
          <p:cNvSpPr/>
          <p:nvPr/>
        </p:nvSpPr>
        <p:spPr>
          <a:xfrm flipH="1">
            <a:off x="613663" y="747041"/>
            <a:ext cx="3088639" cy="1122399"/>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914377">
              <a:defRPr/>
            </a:pPr>
            <a:r>
              <a:rPr lang="pl-PL" b="1" dirty="0">
                <a:solidFill>
                  <a:srgbClr val="FFFFFF"/>
                </a:solidFill>
                <a:latin typeface="Arial"/>
                <a:cs typeface="Arial"/>
                <a:sym typeface="Arial"/>
              </a:rPr>
              <a:t>BIERNOŚĆ – motywacja na</a:t>
            </a:r>
            <a:r>
              <a:rPr lang="pl-PL" sz="3733" b="1" dirty="0">
                <a:solidFill>
                  <a:srgbClr val="FFFFFF"/>
                </a:solidFill>
                <a:latin typeface="Arial"/>
                <a:cs typeface="Arial"/>
                <a:sym typeface="Arial"/>
              </a:rPr>
              <a:t>”-”</a:t>
            </a:r>
            <a:endParaRPr lang="pl-PL" b="1" dirty="0">
              <a:solidFill>
                <a:srgbClr val="FFFFFF"/>
              </a:solidFill>
              <a:latin typeface="Arial"/>
              <a:cs typeface="Arial"/>
              <a:sym typeface="Arial"/>
            </a:endParaRPr>
          </a:p>
        </p:txBody>
      </p:sp>
      <p:sp>
        <p:nvSpPr>
          <p:cNvPr id="5" name="Prostokąt: zaokrąglone rogi 4">
            <a:extLst>
              <a:ext uri="{FF2B5EF4-FFF2-40B4-BE49-F238E27FC236}">
                <a16:creationId xmlns:a16="http://schemas.microsoft.com/office/drawing/2014/main" id="{0D9B45D1-4712-172D-6B06-85B82CA4ED9A}"/>
              </a:ext>
            </a:extLst>
          </p:cNvPr>
          <p:cNvSpPr/>
          <p:nvPr/>
        </p:nvSpPr>
        <p:spPr>
          <a:xfrm flipH="1">
            <a:off x="5219076" y="2249398"/>
            <a:ext cx="2429371" cy="906069"/>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914377">
              <a:defRPr/>
            </a:pPr>
            <a:r>
              <a:rPr lang="pl-PL" dirty="0">
                <a:solidFill>
                  <a:srgbClr val="FFFFFF"/>
                </a:solidFill>
                <a:latin typeface="Arial"/>
                <a:cs typeface="Arial"/>
                <a:sym typeface="Arial"/>
              </a:rPr>
              <a:t>STRASZENIE DYREKTORA</a:t>
            </a:r>
          </a:p>
        </p:txBody>
      </p:sp>
      <p:sp>
        <p:nvSpPr>
          <p:cNvPr id="6" name="Prostokąt: zaokrąglone rogi 5">
            <a:extLst>
              <a:ext uri="{FF2B5EF4-FFF2-40B4-BE49-F238E27FC236}">
                <a16:creationId xmlns:a16="http://schemas.microsoft.com/office/drawing/2014/main" id="{23FA440F-DED1-68DB-AA83-5CEB9310B550}"/>
              </a:ext>
            </a:extLst>
          </p:cNvPr>
          <p:cNvSpPr/>
          <p:nvPr/>
        </p:nvSpPr>
        <p:spPr>
          <a:xfrm flipH="1">
            <a:off x="1215471" y="2304614"/>
            <a:ext cx="3210173" cy="906071"/>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914377">
              <a:defRPr/>
            </a:pPr>
            <a:r>
              <a:rPr lang="pl-PL" dirty="0">
                <a:solidFill>
                  <a:srgbClr val="FFFFFF"/>
                </a:solidFill>
                <a:latin typeface="Arial"/>
                <a:cs typeface="Arial"/>
                <a:sym typeface="Arial"/>
              </a:rPr>
              <a:t>POCZUCIE NIESPRAWIEDLIWOŚCI</a:t>
            </a:r>
          </a:p>
        </p:txBody>
      </p:sp>
      <p:sp>
        <p:nvSpPr>
          <p:cNvPr id="7" name="Prostokąt: zaokrąglone rogi 6">
            <a:extLst>
              <a:ext uri="{FF2B5EF4-FFF2-40B4-BE49-F238E27FC236}">
                <a16:creationId xmlns:a16="http://schemas.microsoft.com/office/drawing/2014/main" id="{B5095088-873F-9C50-30EA-7B812CEB37EC}"/>
              </a:ext>
            </a:extLst>
          </p:cNvPr>
          <p:cNvSpPr/>
          <p:nvPr/>
        </p:nvSpPr>
        <p:spPr>
          <a:xfrm flipH="1">
            <a:off x="882799" y="3955330"/>
            <a:ext cx="2656756" cy="689741"/>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914377">
              <a:defRPr/>
            </a:pPr>
            <a:r>
              <a:rPr lang="pl-PL" dirty="0">
                <a:solidFill>
                  <a:srgbClr val="FFFFFF"/>
                </a:solidFill>
                <a:latin typeface="Arial"/>
                <a:cs typeface="Arial"/>
                <a:sym typeface="Arial"/>
              </a:rPr>
              <a:t>DEPERSONALIZACJA UCZNIÓW</a:t>
            </a:r>
          </a:p>
        </p:txBody>
      </p:sp>
      <p:sp>
        <p:nvSpPr>
          <p:cNvPr id="8" name="Prostokąt: zaokrąglone rogi 7">
            <a:extLst>
              <a:ext uri="{FF2B5EF4-FFF2-40B4-BE49-F238E27FC236}">
                <a16:creationId xmlns:a16="http://schemas.microsoft.com/office/drawing/2014/main" id="{3373B18F-0A22-FA99-5E76-67D0C35830B6}"/>
              </a:ext>
            </a:extLst>
          </p:cNvPr>
          <p:cNvSpPr/>
          <p:nvPr/>
        </p:nvSpPr>
        <p:spPr>
          <a:xfrm flipH="1">
            <a:off x="6376978" y="3853263"/>
            <a:ext cx="2819853" cy="967232"/>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914377">
              <a:defRPr/>
            </a:pPr>
            <a:r>
              <a:rPr lang="pl-PL" dirty="0">
                <a:solidFill>
                  <a:srgbClr val="FFFFFF"/>
                </a:solidFill>
                <a:latin typeface="Arial"/>
                <a:cs typeface="Arial"/>
                <a:sym typeface="Arial"/>
              </a:rPr>
              <a:t>POZOROWANIE PRACY</a:t>
            </a:r>
          </a:p>
        </p:txBody>
      </p:sp>
      <p:sp>
        <p:nvSpPr>
          <p:cNvPr id="9" name="Prostokąt: zaokrąglone rogi 8">
            <a:extLst>
              <a:ext uri="{FF2B5EF4-FFF2-40B4-BE49-F238E27FC236}">
                <a16:creationId xmlns:a16="http://schemas.microsoft.com/office/drawing/2014/main" id="{48832313-1B91-35C5-83A5-EE4C2756A99F}"/>
              </a:ext>
            </a:extLst>
          </p:cNvPr>
          <p:cNvSpPr/>
          <p:nvPr/>
        </p:nvSpPr>
        <p:spPr>
          <a:xfrm flipH="1">
            <a:off x="4391387" y="3972315"/>
            <a:ext cx="1396827" cy="689741"/>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914377">
              <a:defRPr/>
            </a:pPr>
            <a:r>
              <a:rPr lang="pl-PL" dirty="0">
                <a:solidFill>
                  <a:srgbClr val="FFFFFF"/>
                </a:solidFill>
                <a:latin typeface="Arial"/>
                <a:cs typeface="Arial"/>
                <a:sym typeface="Arial"/>
              </a:rPr>
              <a:t>CYNIZM</a:t>
            </a:r>
          </a:p>
        </p:txBody>
      </p:sp>
      <p:sp>
        <p:nvSpPr>
          <p:cNvPr id="10" name="Prostokąt: zaokrąglone rogi 9">
            <a:extLst>
              <a:ext uri="{FF2B5EF4-FFF2-40B4-BE49-F238E27FC236}">
                <a16:creationId xmlns:a16="http://schemas.microsoft.com/office/drawing/2014/main" id="{FADC26A9-B3AA-031B-D637-FCA62D0C2014}"/>
              </a:ext>
            </a:extLst>
          </p:cNvPr>
          <p:cNvSpPr/>
          <p:nvPr/>
        </p:nvSpPr>
        <p:spPr>
          <a:xfrm flipH="1">
            <a:off x="9882001" y="4820495"/>
            <a:ext cx="1834319" cy="689741"/>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914377">
              <a:defRPr/>
            </a:pPr>
            <a:r>
              <a:rPr lang="pl-PL" dirty="0">
                <a:solidFill>
                  <a:srgbClr val="FFFFFF"/>
                </a:solidFill>
                <a:latin typeface="Arial"/>
                <a:cs typeface="Arial"/>
                <a:sym typeface="Arial"/>
              </a:rPr>
              <a:t>ZŁOŚLIWOŚĆ </a:t>
            </a:r>
          </a:p>
        </p:txBody>
      </p:sp>
      <p:sp>
        <p:nvSpPr>
          <p:cNvPr id="11" name="Prostokąt: zaokrąglone rogi 10">
            <a:extLst>
              <a:ext uri="{FF2B5EF4-FFF2-40B4-BE49-F238E27FC236}">
                <a16:creationId xmlns:a16="http://schemas.microsoft.com/office/drawing/2014/main" id="{CE19F9E9-487C-22CB-7B3E-5BA20E9D5BE4}"/>
              </a:ext>
            </a:extLst>
          </p:cNvPr>
          <p:cNvSpPr/>
          <p:nvPr/>
        </p:nvSpPr>
        <p:spPr>
          <a:xfrm flipH="1">
            <a:off x="613663" y="5142950"/>
            <a:ext cx="3261099" cy="689741"/>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914377">
              <a:defRPr/>
            </a:pPr>
            <a:r>
              <a:rPr lang="pl-PL" dirty="0">
                <a:solidFill>
                  <a:srgbClr val="FFFFFF"/>
                </a:solidFill>
                <a:latin typeface="Arial"/>
                <a:cs typeface="Arial"/>
                <a:sym typeface="Arial"/>
              </a:rPr>
              <a:t>OSZUKIWANIE W DOKUMENTACJI</a:t>
            </a:r>
          </a:p>
        </p:txBody>
      </p:sp>
      <p:sp>
        <p:nvSpPr>
          <p:cNvPr id="13" name="Strzałka: w prawo 12">
            <a:extLst>
              <a:ext uri="{FF2B5EF4-FFF2-40B4-BE49-F238E27FC236}">
                <a16:creationId xmlns:a16="http://schemas.microsoft.com/office/drawing/2014/main" id="{ED73A676-C35F-0D4C-3E8C-834AC8A893F8}"/>
              </a:ext>
            </a:extLst>
          </p:cNvPr>
          <p:cNvSpPr/>
          <p:nvPr/>
        </p:nvSpPr>
        <p:spPr>
          <a:xfrm rot="1178008">
            <a:off x="7371799" y="569861"/>
            <a:ext cx="1495552" cy="638048"/>
          </a:xfrm>
          <a:prstGeom prst="rightArrow">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l-PL" sz="1867" kern="0">
              <a:solidFill>
                <a:srgbClr val="FFFFFF"/>
              </a:solidFill>
              <a:latin typeface="Arial"/>
              <a:sym typeface="Arial"/>
            </a:endParaRPr>
          </a:p>
        </p:txBody>
      </p:sp>
    </p:spTree>
    <p:extLst>
      <p:ext uri="{BB962C8B-B14F-4D97-AF65-F5344CB8AC3E}">
        <p14:creationId xmlns:p14="http://schemas.microsoft.com/office/powerpoint/2010/main" val="3659259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75A5F59-AF15-08F7-38F6-7E16707BAF42}"/>
              </a:ext>
            </a:extLst>
          </p:cNvPr>
          <p:cNvSpPr txBox="1"/>
          <p:nvPr/>
        </p:nvSpPr>
        <p:spPr>
          <a:xfrm>
            <a:off x="6368288" y="70072"/>
            <a:ext cx="6096000" cy="1446550"/>
          </a:xfrm>
          <a:prstGeom prst="rect">
            <a:avLst/>
          </a:prstGeom>
          <a:solidFill>
            <a:schemeClr val="accent1">
              <a:lumMod val="20000"/>
              <a:lumOff val="80000"/>
            </a:schemeClr>
          </a:solidFill>
        </p:spPr>
        <p:txBody>
          <a:bodyPr wrap="square">
            <a:spAutoFit/>
          </a:bodyPr>
          <a:lstStyle/>
          <a:p>
            <a:pPr defTabSz="1219170">
              <a:buClr>
                <a:srgbClr val="000000"/>
              </a:buClr>
            </a:pPr>
            <a:r>
              <a:rPr lang="pl-PL" sz="4400" kern="0" dirty="0">
                <a:solidFill>
                  <a:srgbClr val="000000"/>
                </a:solidFill>
                <a:latin typeface="Arial"/>
                <a:ea typeface="+mj-ea"/>
                <a:cs typeface="Arial"/>
                <a:sym typeface="Arial"/>
              </a:rPr>
              <a:t>Które granice zostały przekroczone?</a:t>
            </a:r>
            <a:endParaRPr lang="pl-PL" sz="1867" kern="0" dirty="0">
              <a:solidFill>
                <a:srgbClr val="000000"/>
              </a:solidFill>
              <a:latin typeface="Arial"/>
              <a:cs typeface="Arial"/>
              <a:sym typeface="Arial"/>
            </a:endParaRPr>
          </a:p>
        </p:txBody>
      </p:sp>
      <p:sp>
        <p:nvSpPr>
          <p:cNvPr id="5" name="Symbol zastępczy zawartości 2">
            <a:extLst>
              <a:ext uri="{FF2B5EF4-FFF2-40B4-BE49-F238E27FC236}">
                <a16:creationId xmlns:a16="http://schemas.microsoft.com/office/drawing/2014/main" id="{22C2FBE7-C838-79CA-A67B-1692AC37C5F0}"/>
              </a:ext>
            </a:extLst>
          </p:cNvPr>
          <p:cNvSpPr txBox="1">
            <a:spLocks/>
          </p:cNvSpPr>
          <p:nvPr/>
        </p:nvSpPr>
        <p:spPr bwMode="auto">
          <a:xfrm>
            <a:off x="556768" y="1453897"/>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bodyPr>
          <a:lstStyle>
            <a:lvl1pPr marL="257188" indent="-257188" algn="l" rtl="0" eaLnBrk="0" fontAlgn="base" hangingPunct="0">
              <a:spcBef>
                <a:spcPct val="20000"/>
              </a:spcBef>
              <a:spcAft>
                <a:spcPct val="0"/>
              </a:spcAft>
              <a:buChar char="•"/>
              <a:defRPr sz="2400">
                <a:solidFill>
                  <a:schemeClr val="tx1"/>
                </a:solidFill>
                <a:latin typeface="+mn-lt"/>
                <a:ea typeface="+mn-ea"/>
                <a:cs typeface="+mn-cs"/>
              </a:defRPr>
            </a:lvl1pPr>
            <a:lvl2pPr marL="557240" indent="-214323" algn="l" rtl="0" eaLnBrk="0" fontAlgn="base" hangingPunct="0">
              <a:spcBef>
                <a:spcPct val="20000"/>
              </a:spcBef>
              <a:spcAft>
                <a:spcPct val="0"/>
              </a:spcAft>
              <a:buChar char="–"/>
              <a:defRPr sz="2100">
                <a:solidFill>
                  <a:schemeClr val="tx1"/>
                </a:solidFill>
                <a:latin typeface="+mn-lt"/>
              </a:defRPr>
            </a:lvl2pPr>
            <a:lvl3pPr marL="857293" indent="-171458" algn="l" rtl="0" eaLnBrk="0" fontAlgn="base" hangingPunct="0">
              <a:spcBef>
                <a:spcPct val="20000"/>
              </a:spcBef>
              <a:spcAft>
                <a:spcPct val="0"/>
              </a:spcAft>
              <a:buChar char="•"/>
              <a:defRPr sz="1800">
                <a:solidFill>
                  <a:schemeClr val="tx1"/>
                </a:solidFill>
                <a:latin typeface="+mn-lt"/>
              </a:defRPr>
            </a:lvl3pPr>
            <a:lvl4pPr marL="1200210" indent="-171458" algn="l" rtl="0" eaLnBrk="0" fontAlgn="base" hangingPunct="0">
              <a:spcBef>
                <a:spcPct val="20000"/>
              </a:spcBef>
              <a:spcAft>
                <a:spcPct val="0"/>
              </a:spcAft>
              <a:buChar char="–"/>
              <a:defRPr sz="1500">
                <a:solidFill>
                  <a:schemeClr val="tx1"/>
                </a:solidFill>
                <a:latin typeface="+mn-lt"/>
              </a:defRPr>
            </a:lvl4pPr>
            <a:lvl5pPr marL="1543127" indent="-171458" algn="l" rtl="0" eaLnBrk="0" fontAlgn="base" hangingPunct="0">
              <a:spcBef>
                <a:spcPct val="20000"/>
              </a:spcBef>
              <a:spcAft>
                <a:spcPct val="0"/>
              </a:spcAft>
              <a:buChar char="»"/>
              <a:defRPr sz="1500">
                <a:solidFill>
                  <a:schemeClr val="tx1"/>
                </a:solidFill>
                <a:latin typeface="+mn-lt"/>
              </a:defRPr>
            </a:lvl5pPr>
            <a:lvl6pPr marL="1886045" indent="-171458" algn="l" rtl="0" fontAlgn="base">
              <a:spcBef>
                <a:spcPct val="20000"/>
              </a:spcBef>
              <a:spcAft>
                <a:spcPct val="0"/>
              </a:spcAft>
              <a:buChar char="»"/>
              <a:defRPr sz="1500">
                <a:solidFill>
                  <a:schemeClr val="tx1"/>
                </a:solidFill>
                <a:latin typeface="+mn-lt"/>
              </a:defRPr>
            </a:lvl6pPr>
            <a:lvl7pPr marL="2228962" indent="-171458" algn="l" rtl="0" fontAlgn="base">
              <a:spcBef>
                <a:spcPct val="20000"/>
              </a:spcBef>
              <a:spcAft>
                <a:spcPct val="0"/>
              </a:spcAft>
              <a:buChar char="»"/>
              <a:defRPr sz="1500">
                <a:solidFill>
                  <a:schemeClr val="tx1"/>
                </a:solidFill>
                <a:latin typeface="+mn-lt"/>
              </a:defRPr>
            </a:lvl7pPr>
            <a:lvl8pPr marL="2571878" indent="-171458" algn="l" rtl="0" fontAlgn="base">
              <a:spcBef>
                <a:spcPct val="20000"/>
              </a:spcBef>
              <a:spcAft>
                <a:spcPct val="0"/>
              </a:spcAft>
              <a:buChar char="»"/>
              <a:defRPr sz="1500">
                <a:solidFill>
                  <a:schemeClr val="tx1"/>
                </a:solidFill>
                <a:latin typeface="+mn-lt"/>
              </a:defRPr>
            </a:lvl8pPr>
            <a:lvl9pPr marL="2914796" indent="-171458" algn="l" rtl="0" fontAlgn="base">
              <a:spcBef>
                <a:spcPct val="20000"/>
              </a:spcBef>
              <a:spcAft>
                <a:spcPct val="0"/>
              </a:spcAft>
              <a:buChar char="»"/>
              <a:defRPr sz="1500">
                <a:solidFill>
                  <a:schemeClr val="tx1"/>
                </a:solidFill>
                <a:latin typeface="+mn-lt"/>
              </a:defRPr>
            </a:lvl9pPr>
          </a:lstStyle>
          <a:p>
            <a:pPr marL="342909" indent="-342909" defTabSz="1219170"/>
            <a:r>
              <a:rPr lang="pl-PL" sz="3200" kern="0" dirty="0">
                <a:solidFill>
                  <a:srgbClr val="000000"/>
                </a:solidFill>
                <a:latin typeface="Arial"/>
                <a:sym typeface="Arial"/>
              </a:rPr>
              <a:t>sprawczość, motywacja … </a:t>
            </a:r>
          </a:p>
          <a:p>
            <a:pPr marL="342909" indent="-342909" defTabSz="1219170"/>
            <a:r>
              <a:rPr lang="pl-PL" sz="3200" kern="0" dirty="0">
                <a:solidFill>
                  <a:srgbClr val="000000"/>
                </a:solidFill>
                <a:latin typeface="Arial"/>
                <a:sym typeface="Arial"/>
              </a:rPr>
              <a:t>poczucie kompetencji,</a:t>
            </a:r>
          </a:p>
          <a:p>
            <a:pPr marL="342909" indent="-342909" defTabSz="1219170"/>
            <a:r>
              <a:rPr lang="pl-PL" sz="3200" kern="0" dirty="0">
                <a:solidFill>
                  <a:srgbClr val="000000"/>
                </a:solidFill>
                <a:latin typeface="Arial"/>
                <a:sym typeface="Arial"/>
              </a:rPr>
              <a:t>szacunek do własnej pracy, </a:t>
            </a:r>
          </a:p>
          <a:p>
            <a:pPr marL="342909" indent="-342909" defTabSz="1219170"/>
            <a:r>
              <a:rPr lang="pl-PL" sz="3200" kern="0" dirty="0">
                <a:solidFill>
                  <a:srgbClr val="000000"/>
                </a:solidFill>
                <a:latin typeface="Arial"/>
                <a:sym typeface="Arial"/>
              </a:rPr>
              <a:t>poczucie bezpieczeństwa finansowego,</a:t>
            </a:r>
          </a:p>
          <a:p>
            <a:pPr marL="342909" indent="-342909" defTabSz="1219170"/>
            <a:r>
              <a:rPr lang="pl-PL" sz="3200" kern="0" dirty="0">
                <a:solidFill>
                  <a:srgbClr val="000000"/>
                </a:solidFill>
                <a:latin typeface="Arial"/>
                <a:sym typeface="Arial"/>
              </a:rPr>
              <a:t>poczucie sensu tego co robimy,</a:t>
            </a:r>
          </a:p>
          <a:p>
            <a:pPr marL="342909" indent="-342909" defTabSz="1219170"/>
            <a:r>
              <a:rPr lang="pl-PL" sz="3200" kern="0" dirty="0">
                <a:solidFill>
                  <a:srgbClr val="000000"/>
                </a:solidFill>
                <a:latin typeface="Arial"/>
                <a:sym typeface="Arial"/>
              </a:rPr>
              <a:t>…. ? </a:t>
            </a:r>
          </a:p>
          <a:p>
            <a:pPr marL="342909" indent="-342909" defTabSz="1219170"/>
            <a:endParaRPr lang="pl-PL" sz="3200" kern="0" dirty="0">
              <a:solidFill>
                <a:srgbClr val="000000"/>
              </a:solidFill>
              <a:latin typeface="Arial"/>
              <a:sym typeface="Arial"/>
            </a:endParaRPr>
          </a:p>
        </p:txBody>
      </p:sp>
      <p:sp>
        <p:nvSpPr>
          <p:cNvPr id="6" name="Objaśnienie: strzałka w górę 5">
            <a:extLst>
              <a:ext uri="{FF2B5EF4-FFF2-40B4-BE49-F238E27FC236}">
                <a16:creationId xmlns:a16="http://schemas.microsoft.com/office/drawing/2014/main" id="{FA5EF88E-E8A3-DD62-C06B-6D01835C38CD}"/>
              </a:ext>
            </a:extLst>
          </p:cNvPr>
          <p:cNvSpPr/>
          <p:nvPr/>
        </p:nvSpPr>
        <p:spPr>
          <a:xfrm>
            <a:off x="1831636" y="4475267"/>
            <a:ext cx="8803105" cy="1291549"/>
          </a:xfrm>
          <a:prstGeom prst="upArrowCallout">
            <a:avLst/>
          </a:prstGeom>
          <a:solidFill>
            <a:srgbClr val="FFC000"/>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377"/>
            <a:r>
              <a:rPr lang="pl-PL" b="1" dirty="0">
                <a:solidFill>
                  <a:srgbClr val="000000"/>
                </a:solidFill>
                <a:latin typeface="Arial"/>
                <a:cs typeface="Arial"/>
                <a:sym typeface="Arial"/>
              </a:rPr>
              <a:t>DYGRESJA: JAKĄ ROLĘ MOŻE SPEŁNIĆ OCENA PRACY NAUCZYCIELA?</a:t>
            </a:r>
          </a:p>
        </p:txBody>
      </p:sp>
    </p:spTree>
    <p:extLst>
      <p:ext uri="{BB962C8B-B14F-4D97-AF65-F5344CB8AC3E}">
        <p14:creationId xmlns:p14="http://schemas.microsoft.com/office/powerpoint/2010/main" val="3422334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CEF9E19F-E49B-1E56-D9CC-1AD7C375D54E}"/>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l-PL" sz="5000" b="1" i="0" u="none" strike="noStrike" kern="1200" cap="none" spc="0" normalizeH="0" baseline="0" noProof="0">
                <a:ln>
                  <a:noFill/>
                </a:ln>
                <a:solidFill>
                  <a:prstClr val="black"/>
                </a:solidFill>
                <a:effectLst/>
                <a:uLnTx/>
                <a:uFillTx/>
                <a:latin typeface="Be Vietnam Pro" pitchFamily="2" charset="-18"/>
                <a:ea typeface="+mj-ea"/>
                <a:cs typeface="+mj-cs"/>
              </a:rPr>
              <a:t>Tytuł slajdu</a:t>
            </a: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067379F2-C8BB-115B-0994-83DE2332755F}"/>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400" b="0" i="0" u="none" strike="noStrike" kern="1200" cap="none" spc="0" normalizeH="0" baseline="0" noProof="0">
                <a:ln>
                  <a:noFill/>
                </a:ln>
                <a:solidFill>
                  <a:prstClr val="black"/>
                </a:solidFill>
                <a:effectLst/>
                <a:uLnTx/>
                <a:uFillTx/>
                <a:latin typeface="Hepta Slab" pitchFamily="2" charset="-18"/>
                <a:ea typeface="+mn-ea"/>
                <a:cs typeface="Hepta Slab" pitchFamily="2" charset="-18"/>
              </a:rPr>
              <a:t>Treść slajdu</a:t>
            </a: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6CEA21EC-4DE1-538E-1AD8-822749704CE2}"/>
              </a:ext>
            </a:extLst>
          </p:cNvPr>
          <p:cNvPicPr>
            <a:picLocks noChangeAspect="1"/>
          </p:cNvPicPr>
          <p:nvPr/>
        </p:nvPicPr>
        <p:blipFill>
          <a:blip r:embed="rId3"/>
          <a:stretch>
            <a:fillRect/>
          </a:stretch>
        </p:blipFill>
        <p:spPr>
          <a:xfrm>
            <a:off x="10775917" y="5334588"/>
            <a:ext cx="1371719" cy="1371719"/>
          </a:xfrm>
          <a:prstGeom prst="rect">
            <a:avLst/>
          </a:prstGeom>
        </p:spPr>
      </p:pic>
      <p:pic>
        <p:nvPicPr>
          <p:cNvPr id="3" name="Obraz 2">
            <a:extLst>
              <a:ext uri="{FF2B5EF4-FFF2-40B4-BE49-F238E27FC236}">
                <a16:creationId xmlns:a16="http://schemas.microsoft.com/office/drawing/2014/main" id="{7C328115-E400-1731-40D9-C4C9808F49C4}"/>
              </a:ext>
            </a:extLst>
          </p:cNvPr>
          <p:cNvPicPr>
            <a:picLocks noChangeAspect="1"/>
          </p:cNvPicPr>
          <p:nvPr/>
        </p:nvPicPr>
        <p:blipFill>
          <a:blip r:embed="rId4"/>
          <a:stretch>
            <a:fillRect/>
          </a:stretch>
        </p:blipFill>
        <p:spPr>
          <a:xfrm>
            <a:off x="259406" y="1257627"/>
            <a:ext cx="11888230" cy="3657917"/>
          </a:xfrm>
          <a:prstGeom prst="rect">
            <a:avLst/>
          </a:prstGeom>
        </p:spPr>
      </p:pic>
    </p:spTree>
    <p:extLst>
      <p:ext uri="{BB962C8B-B14F-4D97-AF65-F5344CB8AC3E}">
        <p14:creationId xmlns:p14="http://schemas.microsoft.com/office/powerpoint/2010/main" val="233604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D7C8DC-ADC8-C92A-7606-6D1190184FDA}"/>
              </a:ext>
            </a:extLst>
          </p:cNvPr>
          <p:cNvSpPr>
            <a:spLocks noGrp="1"/>
          </p:cNvSpPr>
          <p:nvPr>
            <p:ph type="title"/>
          </p:nvPr>
        </p:nvSpPr>
        <p:spPr>
          <a:xfrm>
            <a:off x="0" y="2225688"/>
            <a:ext cx="11360800" cy="1122400"/>
          </a:xfrm>
        </p:spPr>
        <p:txBody>
          <a:bodyPr>
            <a:normAutofit fontScale="90000"/>
          </a:bodyPr>
          <a:lstStyle/>
          <a:p>
            <a:r>
              <a:rPr lang="pl-PL" b="1" dirty="0">
                <a:solidFill>
                  <a:srgbClr val="0070C0"/>
                </a:solidFill>
              </a:rPr>
              <a:t>P. </a:t>
            </a:r>
            <a:r>
              <a:rPr lang="pl-PL" b="1" dirty="0" err="1">
                <a:solidFill>
                  <a:srgbClr val="0070C0"/>
                </a:solidFill>
              </a:rPr>
              <a:t>Hersey</a:t>
            </a:r>
            <a:r>
              <a:rPr lang="pl-PL" b="1" dirty="0">
                <a:solidFill>
                  <a:srgbClr val="0070C0"/>
                </a:solidFill>
              </a:rPr>
              <a:t> i K. Blanchard </a:t>
            </a:r>
            <a:r>
              <a:rPr lang="pl-PL" dirty="0"/>
              <a:t>uzależnili skuteczność stylu kierowania </a:t>
            </a:r>
            <a:r>
              <a:rPr lang="pl-PL" b="1" dirty="0">
                <a:solidFill>
                  <a:srgbClr val="C00000"/>
                </a:solidFill>
              </a:rPr>
              <a:t>od stopnia dojrzałości podwładnych</a:t>
            </a:r>
            <a:r>
              <a:rPr lang="pl-PL" dirty="0"/>
              <a:t>, przy czym uważają oni, że dojrzałość to </a:t>
            </a:r>
            <a:r>
              <a:rPr lang="pl-PL" b="1" dirty="0">
                <a:solidFill>
                  <a:srgbClr val="C00000"/>
                </a:solidFill>
              </a:rPr>
              <a:t>chęć brania przez pracowników odpowiedzialności za powierzone zadania, a także doświadczenie i umiejętności zawodowe.</a:t>
            </a:r>
          </a:p>
        </p:txBody>
      </p:sp>
    </p:spTree>
    <p:extLst>
      <p:ext uri="{BB962C8B-B14F-4D97-AF65-F5344CB8AC3E}">
        <p14:creationId xmlns:p14="http://schemas.microsoft.com/office/powerpoint/2010/main" val="3882200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40470F-A8B6-8CC4-9962-58D4306C0008}"/>
              </a:ext>
            </a:extLst>
          </p:cNvPr>
          <p:cNvSpPr>
            <a:spLocks noGrp="1"/>
          </p:cNvSpPr>
          <p:nvPr>
            <p:ph type="title"/>
          </p:nvPr>
        </p:nvSpPr>
        <p:spPr/>
        <p:txBody>
          <a:bodyPr>
            <a:normAutofit fontScale="90000"/>
          </a:bodyPr>
          <a:lstStyle/>
          <a:p>
            <a:r>
              <a:rPr lang="pl-PL" b="1" dirty="0">
                <a:solidFill>
                  <a:srgbClr val="C00000"/>
                </a:solidFill>
              </a:rPr>
              <a:t>STYL NAKAZOWY-</a:t>
            </a:r>
            <a:br>
              <a:rPr lang="pl-PL" dirty="0"/>
            </a:br>
            <a:r>
              <a:rPr lang="pl-PL" dirty="0"/>
              <a:t>dyrektor mając do czynienia z pracownikami niedojrzałymi uczy ich, mówi, co, kiedy, jak,     i gdzie ? maja robić, przy czym choć zwiera on w sobie elementy autorytarne nauka odbywa się poprzez pochwały.</a:t>
            </a:r>
          </a:p>
        </p:txBody>
      </p:sp>
    </p:spTree>
    <p:extLst>
      <p:ext uri="{BB962C8B-B14F-4D97-AF65-F5344CB8AC3E}">
        <p14:creationId xmlns:p14="http://schemas.microsoft.com/office/powerpoint/2010/main" val="3162657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D22882-EEAC-0993-3341-5D0145411E62}"/>
              </a:ext>
            </a:extLst>
          </p:cNvPr>
          <p:cNvSpPr>
            <a:spLocks noGrp="1"/>
          </p:cNvSpPr>
          <p:nvPr>
            <p:ph type="title"/>
          </p:nvPr>
        </p:nvSpPr>
        <p:spPr>
          <a:xfrm>
            <a:off x="415600" y="2867800"/>
            <a:ext cx="11360800" cy="1122400"/>
          </a:xfrm>
        </p:spPr>
        <p:txBody>
          <a:bodyPr>
            <a:normAutofit fontScale="90000"/>
          </a:bodyPr>
          <a:lstStyle/>
          <a:p>
            <a:r>
              <a:rPr lang="pl-PL" b="1" dirty="0">
                <a:solidFill>
                  <a:srgbClr val="0070C0"/>
                </a:solidFill>
              </a:rPr>
              <a:t>STYL TRENERSKI, PARTYCYPACYJNY-</a:t>
            </a:r>
            <a:br>
              <a:rPr lang="pl-PL" dirty="0"/>
            </a:br>
            <a:r>
              <a:rPr lang="pl-PL" dirty="0"/>
              <a:t>dyrektor w przypadku pracowników o dojrzałości umiarkowanej lub znacznej rezygnuje ze stylu dyrektywnego, mniej kontroluje, bardziej udziela im poparcia, doskonali.</a:t>
            </a:r>
          </a:p>
        </p:txBody>
      </p:sp>
    </p:spTree>
    <p:extLst>
      <p:ext uri="{BB962C8B-B14F-4D97-AF65-F5344CB8AC3E}">
        <p14:creationId xmlns:p14="http://schemas.microsoft.com/office/powerpoint/2010/main" val="2827847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CC8199-CCD1-D686-BAFF-EEE5E2685508}"/>
              </a:ext>
            </a:extLst>
          </p:cNvPr>
          <p:cNvSpPr>
            <a:spLocks noGrp="1"/>
          </p:cNvSpPr>
          <p:nvPr>
            <p:ph type="title"/>
          </p:nvPr>
        </p:nvSpPr>
        <p:spPr/>
        <p:txBody>
          <a:bodyPr>
            <a:normAutofit fontScale="90000"/>
          </a:bodyPr>
          <a:lstStyle/>
          <a:p>
            <a:r>
              <a:rPr lang="pl-PL" b="1" dirty="0">
                <a:solidFill>
                  <a:srgbClr val="00B050"/>
                </a:solidFill>
              </a:rPr>
              <a:t>STYL WSPIERAJĄCY-</a:t>
            </a:r>
            <a:br>
              <a:rPr lang="pl-PL" dirty="0"/>
            </a:br>
            <a:r>
              <a:rPr lang="pl-PL" dirty="0"/>
              <a:t>dyrektor mający do czynienia z pracownikami o niskiej dojrzałości winien stopniowo przekazywać pracownikom branie odpowiedzialności za powierzone im zadania, przy jednoczesnym zaufaniu do pracowników.</a:t>
            </a:r>
          </a:p>
        </p:txBody>
      </p:sp>
    </p:spTree>
    <p:extLst>
      <p:ext uri="{BB962C8B-B14F-4D97-AF65-F5344CB8AC3E}">
        <p14:creationId xmlns:p14="http://schemas.microsoft.com/office/powerpoint/2010/main" val="2353855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EDA18199-A465-572A-C930-9ADA9B149886}"/>
              </a:ext>
            </a:extLst>
          </p:cNvPr>
          <p:cNvSpPr txBox="1">
            <a:spLocks/>
          </p:cNvSpPr>
          <p:nvPr/>
        </p:nvSpPr>
        <p:spPr>
          <a:xfrm>
            <a:off x="1879823" y="4422308"/>
            <a:ext cx="8362906" cy="17190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pl-PL" sz="4400" b="1" dirty="0">
                <a:solidFill>
                  <a:srgbClr val="0070C0"/>
                </a:solidFill>
                <a:latin typeface="Be Vietnam Pro" pitchFamily="2" charset="-18"/>
              </a:rPr>
              <a:t>SZKOŁA NOWOCZESNYCH TECHNOLOGII CZY SZKOŁA ROZWOJU?</a:t>
            </a:r>
            <a:endParaRPr lang="pl-PL" sz="3200" b="1" dirty="0">
              <a:solidFill>
                <a:srgbClr val="0070C0"/>
              </a:solidFill>
              <a:latin typeface="Be Vietnam Pro" pitchFamily="2" charset="-18"/>
            </a:endParaRPr>
          </a:p>
          <a:p>
            <a:pPr algn="ctr">
              <a:lnSpc>
                <a:spcPct val="100000"/>
              </a:lnSpc>
            </a:pPr>
            <a:r>
              <a:rPr lang="pl-PL" sz="3200" b="1" dirty="0">
                <a:latin typeface="Be Vietnam Pro" pitchFamily="2" charset="-18"/>
              </a:rPr>
              <a:t>Rola kadry kierowniczej oświaty                                          w budowaniu i wdrażaniu </a:t>
            </a:r>
          </a:p>
          <a:p>
            <a:pPr algn="ctr">
              <a:lnSpc>
                <a:spcPct val="100000"/>
              </a:lnSpc>
            </a:pPr>
            <a:r>
              <a:rPr lang="pl-PL" sz="3200" b="1" dirty="0">
                <a:latin typeface="Be Vietnam Pro" pitchFamily="2" charset="-18"/>
              </a:rPr>
              <a:t>nowych strategii rozwoju </a:t>
            </a:r>
          </a:p>
          <a:p>
            <a:pPr algn="ctr">
              <a:lnSpc>
                <a:spcPct val="100000"/>
              </a:lnSpc>
            </a:pPr>
            <a:r>
              <a:rPr lang="pl-PL" sz="3200" b="1" dirty="0">
                <a:latin typeface="Be Vietnam Pro" pitchFamily="2" charset="-18"/>
              </a:rPr>
              <a:t>– zasoby, kompetencje, perspektywy… </a:t>
            </a:r>
          </a:p>
        </p:txBody>
      </p:sp>
      <p:pic>
        <p:nvPicPr>
          <p:cNvPr id="2" name="Obraz 1">
            <a:extLst>
              <a:ext uri="{FF2B5EF4-FFF2-40B4-BE49-F238E27FC236}">
                <a16:creationId xmlns:a16="http://schemas.microsoft.com/office/drawing/2014/main" id="{6907C1A7-DF9C-3E54-90AF-EBAE28F8C68F}"/>
              </a:ext>
            </a:extLst>
          </p:cNvPr>
          <p:cNvPicPr>
            <a:picLocks noChangeAspect="1"/>
          </p:cNvPicPr>
          <p:nvPr/>
        </p:nvPicPr>
        <p:blipFill>
          <a:blip r:embed="rId3"/>
          <a:stretch>
            <a:fillRect/>
          </a:stretch>
        </p:blipFill>
        <p:spPr>
          <a:xfrm>
            <a:off x="7373412" y="218434"/>
            <a:ext cx="2028397" cy="2654970"/>
          </a:xfrm>
          <a:prstGeom prst="rect">
            <a:avLst/>
          </a:prstGeom>
        </p:spPr>
      </p:pic>
      <p:pic>
        <p:nvPicPr>
          <p:cNvPr id="3" name="Obraz 2">
            <a:extLst>
              <a:ext uri="{FF2B5EF4-FFF2-40B4-BE49-F238E27FC236}">
                <a16:creationId xmlns:a16="http://schemas.microsoft.com/office/drawing/2014/main" id="{81000138-ED91-6193-54C2-341B2B602FF2}"/>
              </a:ext>
            </a:extLst>
          </p:cNvPr>
          <p:cNvPicPr>
            <a:picLocks noChangeAspect="1"/>
          </p:cNvPicPr>
          <p:nvPr/>
        </p:nvPicPr>
        <p:blipFill>
          <a:blip r:embed="rId4"/>
          <a:stretch>
            <a:fillRect/>
          </a:stretch>
        </p:blipFill>
        <p:spPr>
          <a:xfrm>
            <a:off x="5441748" y="1008965"/>
            <a:ext cx="1931664" cy="573325"/>
          </a:xfrm>
          <a:prstGeom prst="rect">
            <a:avLst/>
          </a:prstGeom>
        </p:spPr>
      </p:pic>
      <p:sp>
        <p:nvSpPr>
          <p:cNvPr id="6" name="Google Shape;58;p13">
            <a:extLst>
              <a:ext uri="{FF2B5EF4-FFF2-40B4-BE49-F238E27FC236}">
                <a16:creationId xmlns:a16="http://schemas.microsoft.com/office/drawing/2014/main" id="{209246FC-0973-C2F7-0802-713240C217F5}"/>
              </a:ext>
            </a:extLst>
          </p:cNvPr>
          <p:cNvSpPr txBox="1">
            <a:spLocks/>
          </p:cNvSpPr>
          <p:nvPr/>
        </p:nvSpPr>
        <p:spPr>
          <a:xfrm>
            <a:off x="4770233" y="679128"/>
            <a:ext cx="2651534" cy="6165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r"/>
            <a:r>
              <a:rPr lang="pl-PL" sz="1400" b="1" kern="0" dirty="0">
                <a:solidFill>
                  <a:srgbClr val="002060"/>
                </a:solidFill>
                <a:latin typeface="Inter"/>
                <a:ea typeface="Inter"/>
                <a:cs typeface="Inter"/>
                <a:sym typeface="Inter"/>
              </a:rPr>
              <a:t>Anna Stalmach-Tkacz</a:t>
            </a:r>
          </a:p>
        </p:txBody>
      </p:sp>
      <p:pic>
        <p:nvPicPr>
          <p:cNvPr id="7" name="Obraz 6">
            <a:extLst>
              <a:ext uri="{FF2B5EF4-FFF2-40B4-BE49-F238E27FC236}">
                <a16:creationId xmlns:a16="http://schemas.microsoft.com/office/drawing/2014/main" id="{AD6BC648-5CBD-C7F6-C9F2-0C4B0E52CDE8}"/>
              </a:ext>
            </a:extLst>
          </p:cNvPr>
          <p:cNvPicPr>
            <a:picLocks noChangeAspect="1"/>
          </p:cNvPicPr>
          <p:nvPr/>
        </p:nvPicPr>
        <p:blipFill>
          <a:blip r:embed="rId5"/>
          <a:stretch>
            <a:fillRect/>
          </a:stretch>
        </p:blipFill>
        <p:spPr>
          <a:xfrm>
            <a:off x="1615905" y="6389675"/>
            <a:ext cx="1370220" cy="396527"/>
          </a:xfrm>
          <a:prstGeom prst="rect">
            <a:avLst/>
          </a:prstGeom>
        </p:spPr>
      </p:pic>
      <p:pic>
        <p:nvPicPr>
          <p:cNvPr id="8" name="Obraz 7">
            <a:extLst>
              <a:ext uri="{FF2B5EF4-FFF2-40B4-BE49-F238E27FC236}">
                <a16:creationId xmlns:a16="http://schemas.microsoft.com/office/drawing/2014/main" id="{9E9BD1C5-93D3-6F74-9AB3-7DE6F9333084}"/>
              </a:ext>
            </a:extLst>
          </p:cNvPr>
          <p:cNvPicPr>
            <a:picLocks noChangeAspect="1"/>
          </p:cNvPicPr>
          <p:nvPr/>
        </p:nvPicPr>
        <p:blipFill>
          <a:blip r:embed="rId6"/>
          <a:stretch>
            <a:fillRect/>
          </a:stretch>
        </p:blipFill>
        <p:spPr>
          <a:xfrm>
            <a:off x="4057702" y="6295306"/>
            <a:ext cx="3036071" cy="585267"/>
          </a:xfrm>
          <a:prstGeom prst="rect">
            <a:avLst/>
          </a:prstGeom>
        </p:spPr>
      </p:pic>
      <p:pic>
        <p:nvPicPr>
          <p:cNvPr id="9" name="Obraz 8">
            <a:extLst>
              <a:ext uri="{FF2B5EF4-FFF2-40B4-BE49-F238E27FC236}">
                <a16:creationId xmlns:a16="http://schemas.microsoft.com/office/drawing/2014/main" id="{0821B4DE-3D18-24AD-C9A4-989939679C2F}"/>
              </a:ext>
            </a:extLst>
          </p:cNvPr>
          <p:cNvPicPr>
            <a:picLocks noChangeAspect="1"/>
          </p:cNvPicPr>
          <p:nvPr/>
        </p:nvPicPr>
        <p:blipFill>
          <a:blip r:embed="rId7"/>
          <a:stretch>
            <a:fillRect/>
          </a:stretch>
        </p:blipFill>
        <p:spPr>
          <a:xfrm>
            <a:off x="7645485" y="6295306"/>
            <a:ext cx="1774762" cy="621815"/>
          </a:xfrm>
          <a:prstGeom prst="rect">
            <a:avLst/>
          </a:prstGeom>
        </p:spPr>
      </p:pic>
    </p:spTree>
    <p:extLst>
      <p:ext uri="{BB962C8B-B14F-4D97-AF65-F5344CB8AC3E}">
        <p14:creationId xmlns:p14="http://schemas.microsoft.com/office/powerpoint/2010/main" val="4042608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18AC3D-2918-9EBE-9889-D1C774332867}"/>
              </a:ext>
            </a:extLst>
          </p:cNvPr>
          <p:cNvSpPr>
            <a:spLocks noGrp="1"/>
          </p:cNvSpPr>
          <p:nvPr>
            <p:ph type="title"/>
          </p:nvPr>
        </p:nvSpPr>
        <p:spPr/>
        <p:txBody>
          <a:bodyPr>
            <a:normAutofit fontScale="90000"/>
          </a:bodyPr>
          <a:lstStyle/>
          <a:p>
            <a:r>
              <a:rPr lang="pl-PL" b="1" dirty="0">
                <a:solidFill>
                  <a:srgbClr val="7030A0"/>
                </a:solidFill>
              </a:rPr>
              <a:t>STYL DELEGUJĄCY- ZORIENTOWANY NA DOKONANIA- </a:t>
            </a:r>
            <a:r>
              <a:rPr lang="pl-PL" dirty="0"/>
              <a:t>dyrektor w przypadku dużej dojrzałości pracowników deleguje na nich szereg uprawnień i akcentuje ich samodzielność.</a:t>
            </a:r>
          </a:p>
        </p:txBody>
      </p:sp>
    </p:spTree>
    <p:extLst>
      <p:ext uri="{BB962C8B-B14F-4D97-AF65-F5344CB8AC3E}">
        <p14:creationId xmlns:p14="http://schemas.microsoft.com/office/powerpoint/2010/main" val="1289113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3C269A-5EAA-665D-AFA3-0037A111EB63}"/>
              </a:ext>
            </a:extLst>
          </p:cNvPr>
          <p:cNvSpPr>
            <a:spLocks noGrp="1"/>
          </p:cNvSpPr>
          <p:nvPr>
            <p:ph type="title"/>
          </p:nvPr>
        </p:nvSpPr>
        <p:spPr/>
        <p:txBody>
          <a:bodyPr/>
          <a:lstStyle/>
          <a:p>
            <a:r>
              <a:rPr lang="pl-PL" dirty="0"/>
              <a:t>NA</a:t>
            </a:r>
          </a:p>
        </p:txBody>
      </p:sp>
      <p:pic>
        <p:nvPicPr>
          <p:cNvPr id="3" name="Obraz 2">
            <a:extLst>
              <a:ext uri="{FF2B5EF4-FFF2-40B4-BE49-F238E27FC236}">
                <a16:creationId xmlns:a16="http://schemas.microsoft.com/office/drawing/2014/main" id="{78BBBC64-D4C4-2FCF-6510-6D920A026B92}"/>
              </a:ext>
            </a:extLst>
          </p:cNvPr>
          <p:cNvPicPr>
            <a:picLocks noChangeAspect="1"/>
          </p:cNvPicPr>
          <p:nvPr/>
        </p:nvPicPr>
        <p:blipFill rotWithShape="1">
          <a:blip r:embed="rId2"/>
          <a:srcRect t="66370" r="-913"/>
          <a:stretch/>
        </p:blipFill>
        <p:spPr>
          <a:xfrm>
            <a:off x="979093" y="1135617"/>
            <a:ext cx="11161995" cy="4699823"/>
          </a:xfrm>
          <a:prstGeom prst="rect">
            <a:avLst/>
          </a:prstGeom>
        </p:spPr>
      </p:pic>
      <p:sp>
        <p:nvSpPr>
          <p:cNvPr id="4" name="Prostokąt 3">
            <a:extLst>
              <a:ext uri="{FF2B5EF4-FFF2-40B4-BE49-F238E27FC236}">
                <a16:creationId xmlns:a16="http://schemas.microsoft.com/office/drawing/2014/main" id="{FC47F5A1-8DB2-DCA9-2B34-0D471A43CC38}"/>
              </a:ext>
            </a:extLst>
          </p:cNvPr>
          <p:cNvSpPr/>
          <p:nvPr/>
        </p:nvSpPr>
        <p:spPr>
          <a:xfrm>
            <a:off x="2373376" y="369825"/>
            <a:ext cx="7038848" cy="835617"/>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kern="0" dirty="0">
                <a:solidFill>
                  <a:srgbClr val="FFFFFF"/>
                </a:solidFill>
                <a:latin typeface="Arial"/>
                <a:sym typeface="Arial"/>
              </a:rPr>
              <a:t>NA JAKIM ETAPIE SĄ TWOI PRACOWNICY?</a:t>
            </a:r>
          </a:p>
        </p:txBody>
      </p:sp>
    </p:spTree>
    <p:extLst>
      <p:ext uri="{BB962C8B-B14F-4D97-AF65-F5344CB8AC3E}">
        <p14:creationId xmlns:p14="http://schemas.microsoft.com/office/powerpoint/2010/main" val="2710044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4A8D5D-5582-A418-D0AB-CDEE56F13ADE}"/>
              </a:ext>
            </a:extLst>
          </p:cNvPr>
          <p:cNvSpPr>
            <a:spLocks noGrp="1"/>
          </p:cNvSpPr>
          <p:nvPr>
            <p:ph type="title"/>
          </p:nvPr>
        </p:nvSpPr>
        <p:spPr/>
        <p:txBody>
          <a:bodyPr/>
          <a:lstStyle/>
          <a:p>
            <a:endParaRPr lang="pl-PL" dirty="0"/>
          </a:p>
        </p:txBody>
      </p:sp>
      <p:pic>
        <p:nvPicPr>
          <p:cNvPr id="3" name="Obraz 2">
            <a:extLst>
              <a:ext uri="{FF2B5EF4-FFF2-40B4-BE49-F238E27FC236}">
                <a16:creationId xmlns:a16="http://schemas.microsoft.com/office/drawing/2014/main" id="{81515683-A15A-154D-E0FD-C8CDEF374AE2}"/>
              </a:ext>
            </a:extLst>
          </p:cNvPr>
          <p:cNvPicPr>
            <a:picLocks noChangeAspect="1"/>
          </p:cNvPicPr>
          <p:nvPr/>
        </p:nvPicPr>
        <p:blipFill rotWithShape="1">
          <a:blip r:embed="rId2"/>
          <a:srcRect l="1" r="-2402" b="31556"/>
          <a:stretch/>
        </p:blipFill>
        <p:spPr>
          <a:xfrm>
            <a:off x="101933" y="-34544"/>
            <a:ext cx="8204059" cy="6927088"/>
          </a:xfrm>
          <a:prstGeom prst="rect">
            <a:avLst/>
          </a:prstGeom>
        </p:spPr>
      </p:pic>
      <p:pic>
        <p:nvPicPr>
          <p:cNvPr id="4" name="Obraz 3">
            <a:extLst>
              <a:ext uri="{FF2B5EF4-FFF2-40B4-BE49-F238E27FC236}">
                <a16:creationId xmlns:a16="http://schemas.microsoft.com/office/drawing/2014/main" id="{E6C1D73B-B00E-18B5-C692-FCD572DD8664}"/>
              </a:ext>
            </a:extLst>
          </p:cNvPr>
          <p:cNvPicPr>
            <a:picLocks noChangeAspect="1"/>
          </p:cNvPicPr>
          <p:nvPr/>
        </p:nvPicPr>
        <p:blipFill>
          <a:blip r:embed="rId3"/>
          <a:stretch>
            <a:fillRect/>
          </a:stretch>
        </p:blipFill>
        <p:spPr>
          <a:xfrm>
            <a:off x="6831347" y="1933348"/>
            <a:ext cx="5478747" cy="2308552"/>
          </a:xfrm>
          <a:prstGeom prst="rect">
            <a:avLst/>
          </a:prstGeom>
        </p:spPr>
      </p:pic>
    </p:spTree>
    <p:extLst>
      <p:ext uri="{BB962C8B-B14F-4D97-AF65-F5344CB8AC3E}">
        <p14:creationId xmlns:p14="http://schemas.microsoft.com/office/powerpoint/2010/main" val="3555613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DF72C488-B885-CE69-4395-9A4D1ECAD1EE}"/>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E2668E11-E496-B9EF-C64E-1BB47CAE90D4}"/>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D5540B56-3A3B-5847-4525-59B523C9D1D7}"/>
              </a:ext>
            </a:extLst>
          </p:cNvPr>
          <p:cNvPicPr>
            <a:picLocks noChangeAspect="1"/>
          </p:cNvPicPr>
          <p:nvPr/>
        </p:nvPicPr>
        <p:blipFill>
          <a:blip r:embed="rId3"/>
          <a:stretch>
            <a:fillRect/>
          </a:stretch>
        </p:blipFill>
        <p:spPr>
          <a:xfrm>
            <a:off x="10820281" y="5486400"/>
            <a:ext cx="1371719" cy="1365622"/>
          </a:xfrm>
          <a:prstGeom prst="rect">
            <a:avLst/>
          </a:prstGeom>
        </p:spPr>
      </p:pic>
      <p:sp>
        <p:nvSpPr>
          <p:cNvPr id="6" name="Tytuł 1">
            <a:extLst>
              <a:ext uri="{FF2B5EF4-FFF2-40B4-BE49-F238E27FC236}">
                <a16:creationId xmlns:a16="http://schemas.microsoft.com/office/drawing/2014/main" id="{02A5C207-B095-A948-4CC4-3FAEABD17755}"/>
              </a:ext>
            </a:extLst>
          </p:cNvPr>
          <p:cNvSpPr txBox="1">
            <a:spLocks/>
          </p:cNvSpPr>
          <p:nvPr/>
        </p:nvSpPr>
        <p:spPr>
          <a:xfrm>
            <a:off x="2222339" y="799235"/>
            <a:ext cx="7524633" cy="2263596"/>
          </a:xfrm>
          <a:prstGeom prst="rect">
            <a:avLst/>
          </a:prstGeom>
          <a:solidFill>
            <a:srgbClr val="4285F4">
              <a:lumMod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rmAutofit fontScale="8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br>
              <a:rPr kumimoji="0" lang="pl-PL" sz="4800" b="0" i="0" u="none" strike="noStrike" kern="0" cap="none" spc="0" normalizeH="0" baseline="0" noProof="0" dirty="0">
                <a:ln>
                  <a:noFill/>
                </a:ln>
                <a:solidFill>
                  <a:srgbClr val="FFFFFF"/>
                </a:solidFill>
                <a:effectLst/>
                <a:uLnTx/>
                <a:uFillTx/>
                <a:latin typeface="Arial"/>
                <a:cs typeface="Arial"/>
                <a:sym typeface="Arial"/>
              </a:rPr>
            </a:br>
            <a:r>
              <a:rPr kumimoji="0" lang="pl-PL" sz="4800" b="0" i="0" u="none" strike="noStrike" kern="0" cap="none" spc="0" normalizeH="0" baseline="0" noProof="0" dirty="0">
                <a:ln>
                  <a:noFill/>
                </a:ln>
                <a:solidFill>
                  <a:srgbClr val="FFFFFF"/>
                </a:solidFill>
                <a:effectLst/>
                <a:uLnTx/>
                <a:uFillTx/>
                <a:latin typeface="Arial"/>
                <a:cs typeface="Arial"/>
                <a:sym typeface="Arial"/>
              </a:rPr>
              <a:t>DYREKTOR BĘDZIE SKUTECZNY GDY</a:t>
            </a:r>
            <a:r>
              <a:rPr lang="pl-PL" kern="0" dirty="0">
                <a:solidFill>
                  <a:srgbClr val="FFFFFF"/>
                </a:solidFill>
              </a:rPr>
              <a:t>..</a:t>
            </a:r>
            <a:br>
              <a:rPr kumimoji="0" lang="pl-PL" sz="4800" b="0" i="0" u="none" strike="noStrike" kern="0" cap="none" spc="0" normalizeH="0" baseline="0" noProof="0" dirty="0">
                <a:ln>
                  <a:noFill/>
                </a:ln>
                <a:solidFill>
                  <a:srgbClr val="FFFFFF"/>
                </a:solidFill>
                <a:effectLst/>
                <a:uLnTx/>
                <a:uFillTx/>
                <a:latin typeface="Arial"/>
                <a:cs typeface="Arial"/>
                <a:sym typeface="Arial"/>
              </a:rPr>
            </a:br>
            <a:endParaRPr kumimoji="0" lang="pl-PL" sz="4800" b="0" i="0" u="none" strike="noStrike" kern="0" cap="none" spc="0" normalizeH="0" baseline="0" noProof="0" dirty="0">
              <a:ln>
                <a:noFill/>
              </a:ln>
              <a:solidFill>
                <a:srgbClr val="FFFFFF"/>
              </a:solidFill>
              <a:effectLst/>
              <a:uLnTx/>
              <a:uFillTx/>
              <a:latin typeface="Arial"/>
              <a:cs typeface="Arial"/>
              <a:sym typeface="Arial"/>
            </a:endParaRPr>
          </a:p>
        </p:txBody>
      </p:sp>
      <p:sp>
        <p:nvSpPr>
          <p:cNvPr id="3" name="Prostokąt: zaokrąglone rogi 2">
            <a:extLst>
              <a:ext uri="{FF2B5EF4-FFF2-40B4-BE49-F238E27FC236}">
                <a16:creationId xmlns:a16="http://schemas.microsoft.com/office/drawing/2014/main" id="{973E8444-0704-4CB9-6687-DC2B44823B94}"/>
              </a:ext>
            </a:extLst>
          </p:cNvPr>
          <p:cNvSpPr/>
          <p:nvPr/>
        </p:nvSpPr>
        <p:spPr>
          <a:xfrm>
            <a:off x="1794076" y="4251767"/>
            <a:ext cx="8765894" cy="2469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0" lang="pl-PL" sz="3600" b="1" i="0" u="none" strike="noStrike" kern="0" cap="none" spc="0" normalizeH="0" baseline="0" noProof="0" dirty="0">
                <a:ln>
                  <a:noFill/>
                </a:ln>
                <a:solidFill>
                  <a:srgbClr val="C00000"/>
                </a:solidFill>
                <a:effectLst/>
                <a:uLnTx/>
                <a:uFillTx/>
                <a:latin typeface="Arial"/>
                <a:ea typeface="+mn-ea"/>
                <a:cs typeface="Arial"/>
                <a:sym typeface="Arial"/>
              </a:rPr>
              <a:t>orientacja na ludzi                                           i dostarczanie im informacji, </a:t>
            </a:r>
            <a:r>
              <a:rPr kumimoji="0" lang="pl-PL" sz="3600" b="0" i="0" u="none" strike="noStrike" kern="0" cap="none" spc="0" normalizeH="0" baseline="0" noProof="0" dirty="0">
                <a:ln>
                  <a:noFill/>
                </a:ln>
                <a:solidFill>
                  <a:srgbClr val="000000"/>
                </a:solidFill>
                <a:effectLst/>
                <a:uLnTx/>
                <a:uFillTx/>
                <a:latin typeface="Arial"/>
                <a:ea typeface="+mn-ea"/>
                <a:cs typeface="Arial"/>
                <a:sym typeface="Arial"/>
              </a:rPr>
              <a:t>oraz </a:t>
            </a:r>
            <a:r>
              <a:rPr kumimoji="0" lang="pl-PL" sz="3600" b="1" i="0" u="none" strike="noStrike" kern="0" cap="none" spc="0" normalizeH="0" baseline="0" noProof="0" dirty="0">
                <a:ln>
                  <a:noFill/>
                </a:ln>
                <a:solidFill>
                  <a:srgbClr val="0070C0"/>
                </a:solidFill>
                <a:effectLst/>
                <a:uLnTx/>
                <a:uFillTx/>
                <a:latin typeface="Arial"/>
                <a:ea typeface="+mn-ea"/>
                <a:cs typeface="Arial"/>
                <a:sym typeface="Arial"/>
              </a:rPr>
              <a:t>orientacja na zadania wraz efektywną oceną ich realizacji.</a:t>
            </a:r>
            <a:endParaRPr lang="pl-PL" dirty="0"/>
          </a:p>
        </p:txBody>
      </p:sp>
      <p:sp>
        <p:nvSpPr>
          <p:cNvPr id="7" name="Strzałka: w dół 6">
            <a:extLst>
              <a:ext uri="{FF2B5EF4-FFF2-40B4-BE49-F238E27FC236}">
                <a16:creationId xmlns:a16="http://schemas.microsoft.com/office/drawing/2014/main" id="{ED7DA6F2-10F8-A0C0-CDB3-48D92F384E40}"/>
              </a:ext>
            </a:extLst>
          </p:cNvPr>
          <p:cNvSpPr/>
          <p:nvPr/>
        </p:nvSpPr>
        <p:spPr>
          <a:xfrm>
            <a:off x="5623639" y="3135836"/>
            <a:ext cx="1106768" cy="996025"/>
          </a:xfrm>
          <a:prstGeom prst="downArrow">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4585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6BA72832-5C60-F92C-1F8D-DAD763F0B5B4}"/>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l-PL" sz="5000" b="1" i="0" u="none" strike="noStrike" kern="1200" cap="none" spc="0" normalizeH="0" baseline="0" noProof="0">
                <a:ln>
                  <a:noFill/>
                </a:ln>
                <a:solidFill>
                  <a:prstClr val="black"/>
                </a:solidFill>
                <a:effectLst/>
                <a:uLnTx/>
                <a:uFillTx/>
                <a:latin typeface="Be Vietnam Pro" pitchFamily="2" charset="-18"/>
                <a:ea typeface="+mj-ea"/>
                <a:cs typeface="+mj-cs"/>
              </a:rPr>
              <a:t>Tytuł slajdu</a:t>
            </a: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06F65188-ECDE-4802-6F6B-3C8A41631B47}"/>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400" b="0" i="0" u="none" strike="noStrike" kern="1200" cap="none" spc="0" normalizeH="0" baseline="0" noProof="0">
                <a:ln>
                  <a:noFill/>
                </a:ln>
                <a:solidFill>
                  <a:prstClr val="black"/>
                </a:solidFill>
                <a:effectLst/>
                <a:uLnTx/>
                <a:uFillTx/>
                <a:latin typeface="Hepta Slab" pitchFamily="2" charset="-18"/>
                <a:ea typeface="+mn-ea"/>
                <a:cs typeface="Hepta Slab" pitchFamily="2" charset="-18"/>
              </a:rPr>
              <a:t>Treść slajdu</a:t>
            </a: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62D41EC2-BFC4-86D9-B6A4-71ED8DF0842C}"/>
              </a:ext>
            </a:extLst>
          </p:cNvPr>
          <p:cNvPicPr>
            <a:picLocks noChangeAspect="1"/>
          </p:cNvPicPr>
          <p:nvPr/>
        </p:nvPicPr>
        <p:blipFill>
          <a:blip r:embed="rId3"/>
          <a:stretch>
            <a:fillRect/>
          </a:stretch>
        </p:blipFill>
        <p:spPr>
          <a:xfrm>
            <a:off x="10826378" y="5486281"/>
            <a:ext cx="1365622" cy="1371719"/>
          </a:xfrm>
          <a:prstGeom prst="rect">
            <a:avLst/>
          </a:prstGeom>
        </p:spPr>
      </p:pic>
      <p:pic>
        <p:nvPicPr>
          <p:cNvPr id="3" name="Obraz 2">
            <a:extLst>
              <a:ext uri="{FF2B5EF4-FFF2-40B4-BE49-F238E27FC236}">
                <a16:creationId xmlns:a16="http://schemas.microsoft.com/office/drawing/2014/main" id="{B8730F3C-FD2F-F6D5-E3DA-B43E3BF2B889}"/>
              </a:ext>
            </a:extLst>
          </p:cNvPr>
          <p:cNvPicPr>
            <a:picLocks noChangeAspect="1"/>
          </p:cNvPicPr>
          <p:nvPr/>
        </p:nvPicPr>
        <p:blipFill>
          <a:blip r:embed="rId4"/>
          <a:stretch>
            <a:fillRect/>
          </a:stretch>
        </p:blipFill>
        <p:spPr>
          <a:xfrm>
            <a:off x="1429342" y="1193209"/>
            <a:ext cx="8989729" cy="1184231"/>
          </a:xfrm>
          <a:prstGeom prst="rect">
            <a:avLst/>
          </a:prstGeom>
        </p:spPr>
      </p:pic>
      <p:pic>
        <p:nvPicPr>
          <p:cNvPr id="6" name="Obraz 5">
            <a:extLst>
              <a:ext uri="{FF2B5EF4-FFF2-40B4-BE49-F238E27FC236}">
                <a16:creationId xmlns:a16="http://schemas.microsoft.com/office/drawing/2014/main" id="{EBBF2034-AECE-57E4-044A-85BBD1A88173}"/>
              </a:ext>
            </a:extLst>
          </p:cNvPr>
          <p:cNvPicPr>
            <a:picLocks noChangeAspect="1"/>
          </p:cNvPicPr>
          <p:nvPr/>
        </p:nvPicPr>
        <p:blipFill>
          <a:blip r:embed="rId5"/>
          <a:stretch>
            <a:fillRect/>
          </a:stretch>
        </p:blipFill>
        <p:spPr>
          <a:xfrm>
            <a:off x="1429342" y="2377440"/>
            <a:ext cx="9177765" cy="4400862"/>
          </a:xfrm>
          <a:prstGeom prst="rect">
            <a:avLst/>
          </a:prstGeom>
        </p:spPr>
      </p:pic>
    </p:spTree>
    <p:extLst>
      <p:ext uri="{BB962C8B-B14F-4D97-AF65-F5344CB8AC3E}">
        <p14:creationId xmlns:p14="http://schemas.microsoft.com/office/powerpoint/2010/main" val="1623106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7943A4ED-2BAB-9DC3-B05E-30A061F4F8E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8FC817AB-6E12-BB01-2734-74FE3DD4A46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02477BFB-A19F-5335-95C9-509E0C1EBC9D}"/>
              </a:ext>
            </a:extLst>
          </p:cNvPr>
          <p:cNvPicPr>
            <a:picLocks noChangeAspect="1"/>
          </p:cNvPicPr>
          <p:nvPr/>
        </p:nvPicPr>
        <p:blipFill>
          <a:blip r:embed="rId3"/>
          <a:stretch>
            <a:fillRect/>
          </a:stretch>
        </p:blipFill>
        <p:spPr>
          <a:xfrm>
            <a:off x="10821444" y="5377390"/>
            <a:ext cx="1335140" cy="1371719"/>
          </a:xfrm>
          <a:prstGeom prst="rect">
            <a:avLst/>
          </a:prstGeom>
        </p:spPr>
      </p:pic>
      <p:pic>
        <p:nvPicPr>
          <p:cNvPr id="3" name="Obraz 2">
            <a:extLst>
              <a:ext uri="{FF2B5EF4-FFF2-40B4-BE49-F238E27FC236}">
                <a16:creationId xmlns:a16="http://schemas.microsoft.com/office/drawing/2014/main" id="{FD5E27A0-7CC4-0FBC-A185-4703044FBBE7}"/>
              </a:ext>
            </a:extLst>
          </p:cNvPr>
          <p:cNvPicPr>
            <a:picLocks noChangeAspect="1"/>
          </p:cNvPicPr>
          <p:nvPr/>
        </p:nvPicPr>
        <p:blipFill>
          <a:blip r:embed="rId4"/>
          <a:stretch>
            <a:fillRect/>
          </a:stretch>
        </p:blipFill>
        <p:spPr>
          <a:xfrm>
            <a:off x="6656352" y="0"/>
            <a:ext cx="5535648" cy="3645724"/>
          </a:xfrm>
          <a:prstGeom prst="rect">
            <a:avLst/>
          </a:prstGeom>
        </p:spPr>
      </p:pic>
      <p:sp>
        <p:nvSpPr>
          <p:cNvPr id="8" name="pole tekstowe 7">
            <a:extLst>
              <a:ext uri="{FF2B5EF4-FFF2-40B4-BE49-F238E27FC236}">
                <a16:creationId xmlns:a16="http://schemas.microsoft.com/office/drawing/2014/main" id="{C96E7BE4-0A0A-2396-677D-19A02138C6AA}"/>
              </a:ext>
            </a:extLst>
          </p:cNvPr>
          <p:cNvSpPr txBox="1"/>
          <p:nvPr/>
        </p:nvSpPr>
        <p:spPr>
          <a:xfrm>
            <a:off x="216435" y="1289766"/>
            <a:ext cx="6096000" cy="5090624"/>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pl-PL" sz="2800" b="0" i="0" u="none" strike="noStrike" kern="0" cap="none" spc="0" normalizeH="0" baseline="0" noProof="0" dirty="0">
                <a:ln>
                  <a:noFill/>
                </a:ln>
                <a:solidFill>
                  <a:srgbClr val="000000"/>
                </a:solidFill>
                <a:effectLst/>
                <a:uLnTx/>
                <a:uFillTx/>
                <a:latin typeface="Arial"/>
                <a:ea typeface="+mn-ea"/>
                <a:cs typeface="+mn-cs"/>
              </a:rPr>
              <a:t>Psycholog, naukowiec – Uniwersytet w Pensylwanii, laureatka nagrody „</a:t>
            </a:r>
            <a:r>
              <a:rPr kumimoji="0" lang="pl-PL" sz="2800" b="0" i="0" u="none" strike="noStrike" kern="0" cap="none" spc="0" normalizeH="0" baseline="0" noProof="0" dirty="0" err="1">
                <a:ln>
                  <a:noFill/>
                </a:ln>
                <a:solidFill>
                  <a:srgbClr val="000000"/>
                </a:solidFill>
                <a:effectLst/>
                <a:uLnTx/>
                <a:uFillTx/>
                <a:latin typeface="Arial"/>
                <a:ea typeface="+mn-ea"/>
                <a:cs typeface="+mn-cs"/>
              </a:rPr>
              <a:t>MacArthura</a:t>
            </a:r>
            <a:r>
              <a:rPr kumimoji="0" lang="pl-PL" sz="2800" b="0" i="0" u="none" strike="noStrike" kern="0" cap="none" spc="0" normalizeH="0" baseline="0" noProof="0" dirty="0">
                <a:ln>
                  <a:noFill/>
                </a:ln>
                <a:solidFill>
                  <a:srgbClr val="000000"/>
                </a:solidFill>
                <a:effectLst/>
                <a:uLnTx/>
                <a:uFillTx/>
                <a:latin typeface="Arial"/>
                <a:ea typeface="+mn-ea"/>
                <a:cs typeface="+mn-cs"/>
              </a:rPr>
              <a:t> </a:t>
            </a:r>
            <a:r>
              <a:rPr kumimoji="0" lang="pl-PL" sz="2800" b="0" i="0" u="none" strike="noStrike" kern="0" cap="none" spc="0" normalizeH="0" baseline="0" noProof="0" dirty="0" err="1">
                <a:ln>
                  <a:noFill/>
                </a:ln>
                <a:solidFill>
                  <a:srgbClr val="000000"/>
                </a:solidFill>
                <a:effectLst/>
                <a:uLnTx/>
                <a:uFillTx/>
                <a:latin typeface="Arial"/>
                <a:ea typeface="+mn-ea"/>
                <a:cs typeface="+mn-cs"/>
              </a:rPr>
              <a:t>Fellow</a:t>
            </a:r>
            <a:r>
              <a:rPr kumimoji="0" lang="pl-PL" sz="2800" b="0" i="0" u="none" strike="noStrike" kern="0" cap="none" spc="0" normalizeH="0" baseline="0" noProof="0" dirty="0">
                <a:ln>
                  <a:noFill/>
                </a:ln>
                <a:solidFill>
                  <a:srgbClr val="000000"/>
                </a:solidFill>
                <a:effectLst/>
                <a:uLnTx/>
                <a:uFillTx/>
                <a:latin typeface="Arial"/>
                <a:ea typeface="+mn-ea"/>
                <a:cs typeface="+mn-cs"/>
              </a:rPr>
              <a:t>- </a:t>
            </a:r>
            <a:r>
              <a:rPr kumimoji="0" lang="pl-PL" sz="2800" b="0" i="0" u="none" strike="noStrike" kern="0" cap="none" spc="0" normalizeH="0" baseline="0" noProof="0" dirty="0" err="1">
                <a:ln>
                  <a:noFill/>
                </a:ln>
                <a:solidFill>
                  <a:srgbClr val="000000"/>
                </a:solidFill>
                <a:effectLst/>
                <a:uLnTx/>
                <a:uFillTx/>
                <a:latin typeface="Arial"/>
                <a:ea typeface="+mn-ea"/>
                <a:cs typeface="+mn-cs"/>
              </a:rPr>
              <a:t>ship</a:t>
            </a:r>
            <a:r>
              <a:rPr kumimoji="0" lang="pl-PL" sz="2800" b="0" i="0" u="none" strike="noStrike" kern="0" cap="none" spc="0" normalizeH="0" baseline="0" noProof="0" dirty="0">
                <a:ln>
                  <a:noFill/>
                </a:ln>
                <a:solidFill>
                  <a:srgbClr val="000000"/>
                </a:solidFill>
                <a:effectLst/>
                <a:uLnTx/>
                <a:uFillTx/>
                <a:latin typeface="Arial"/>
                <a:ea typeface="+mn-ea"/>
                <a:cs typeface="+mn-cs"/>
              </a:rPr>
              <a:t>” – zwana potocznie „ grantem dla geniuszy”.</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pl-PL" sz="28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pl-PL" sz="2800" b="1" i="0" u="none" strike="noStrike" kern="0" cap="none" spc="0" normalizeH="0" baseline="0" noProof="0" dirty="0">
                <a:ln>
                  <a:noFill/>
                </a:ln>
                <a:solidFill>
                  <a:srgbClr val="C00000"/>
                </a:solidFill>
                <a:effectLst/>
                <a:uLnTx/>
                <a:uFillTx/>
                <a:latin typeface="Arial"/>
                <a:ea typeface="+mn-ea"/>
                <a:cs typeface="+mn-cs"/>
              </a:rPr>
              <a:t>Zjawisko GRIT </a:t>
            </a:r>
            <a:r>
              <a:rPr kumimoji="0" lang="pl-PL" sz="2800" b="0" i="0" u="none" strike="noStrike" kern="0" cap="none" spc="0" normalizeH="0" baseline="0" noProof="0" dirty="0">
                <a:ln>
                  <a:noFill/>
                </a:ln>
                <a:solidFill>
                  <a:srgbClr val="000000"/>
                </a:solidFill>
                <a:effectLst/>
                <a:uLnTx/>
                <a:uFillTx/>
                <a:latin typeface="Arial"/>
                <a:ea typeface="+mn-ea"/>
                <a:cs typeface="+mn-cs"/>
              </a:rPr>
              <a:t>– upór, wytrwałość, determinacja                    i poświęcenie pomimo wszelkich trudności…</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pl-PL" sz="2800" b="0" i="0" u="none" strike="noStrike" kern="0" cap="none" spc="0" normalizeH="0" baseline="0" noProof="0" dirty="0">
                <a:ln>
                  <a:noFill/>
                </a:ln>
                <a:solidFill>
                  <a:srgbClr val="000000"/>
                </a:solidFill>
                <a:effectLst/>
                <a:uLnTx/>
                <a:uFillTx/>
                <a:latin typeface="Arial"/>
                <a:ea typeface="+mn-ea"/>
                <a:cs typeface="+mn-cs"/>
              </a:rPr>
              <a:t>„układać małe kamienie na drodze…” , „zaciskać zęby”…</a:t>
            </a:r>
          </a:p>
        </p:txBody>
      </p:sp>
      <p:sp>
        <p:nvSpPr>
          <p:cNvPr id="9" name="Tytuł 6">
            <a:extLst>
              <a:ext uri="{FF2B5EF4-FFF2-40B4-BE49-F238E27FC236}">
                <a16:creationId xmlns:a16="http://schemas.microsoft.com/office/drawing/2014/main" id="{DFA21883-3617-95AB-6A52-B3DD2F4E6394}"/>
              </a:ext>
            </a:extLst>
          </p:cNvPr>
          <p:cNvSpPr txBox="1">
            <a:spLocks/>
          </p:cNvSpPr>
          <p:nvPr/>
        </p:nvSpPr>
        <p:spPr bwMode="auto">
          <a:xfrm>
            <a:off x="6412375" y="4181790"/>
            <a:ext cx="6078132" cy="78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11" algn="ctr" rtl="0" fontAlgn="base">
              <a:spcBef>
                <a:spcPct val="0"/>
              </a:spcBef>
              <a:spcAft>
                <a:spcPct val="0"/>
              </a:spcAft>
              <a:defRPr sz="4400">
                <a:solidFill>
                  <a:schemeClr val="tx2"/>
                </a:solidFill>
                <a:latin typeface="Arial" charset="0"/>
              </a:defRPr>
            </a:lvl6pPr>
            <a:lvl7pPr marL="914424" algn="ctr" rtl="0" fontAlgn="base">
              <a:spcBef>
                <a:spcPct val="0"/>
              </a:spcBef>
              <a:spcAft>
                <a:spcPct val="0"/>
              </a:spcAft>
              <a:defRPr sz="4400">
                <a:solidFill>
                  <a:schemeClr val="tx2"/>
                </a:solidFill>
                <a:latin typeface="Arial" charset="0"/>
              </a:defRPr>
            </a:lvl7pPr>
            <a:lvl8pPr marL="1371635" algn="ctr" rtl="0" fontAlgn="base">
              <a:spcBef>
                <a:spcPct val="0"/>
              </a:spcBef>
              <a:spcAft>
                <a:spcPct val="0"/>
              </a:spcAft>
              <a:defRPr sz="4400">
                <a:solidFill>
                  <a:schemeClr val="tx2"/>
                </a:solidFill>
                <a:latin typeface="Arial" charset="0"/>
              </a:defRPr>
            </a:lvl8pPr>
            <a:lvl9pPr marL="1828845"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sz="4000" b="0" i="0" u="none" strike="noStrike" kern="0" cap="none" spc="0" normalizeH="0" baseline="0" noProof="0">
                <a:ln>
                  <a:noFill/>
                </a:ln>
                <a:solidFill>
                  <a:srgbClr val="000000"/>
                </a:solidFill>
                <a:effectLst/>
                <a:uLnTx/>
                <a:uFillTx/>
                <a:latin typeface="Arial"/>
                <a:ea typeface="+mj-ea"/>
                <a:cs typeface="+mj-cs"/>
              </a:rPr>
              <a:t>Angela Duckworth </a:t>
            </a:r>
            <a:br>
              <a:rPr kumimoji="0" lang="pl-PL" sz="4000" b="0" i="0" u="none" strike="noStrike" kern="0" cap="none" spc="0" normalizeH="0" baseline="0" noProof="0">
                <a:ln>
                  <a:noFill/>
                </a:ln>
                <a:solidFill>
                  <a:srgbClr val="000000"/>
                </a:solidFill>
                <a:effectLst/>
                <a:uLnTx/>
                <a:uFillTx/>
                <a:latin typeface="Arial"/>
                <a:ea typeface="+mj-ea"/>
                <a:cs typeface="+mj-cs"/>
              </a:rPr>
            </a:br>
            <a:endParaRPr kumimoji="0" lang="pl-PL" sz="4000" b="0" i="0" u="none" strike="noStrike" kern="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4013442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7943A4ED-2BAB-9DC3-B05E-30A061F4F8E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8FC817AB-6E12-BB01-2734-74FE3DD4A46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02477BFB-A19F-5335-95C9-509E0C1EBC9D}"/>
              </a:ext>
            </a:extLst>
          </p:cNvPr>
          <p:cNvPicPr>
            <a:picLocks noChangeAspect="1"/>
          </p:cNvPicPr>
          <p:nvPr/>
        </p:nvPicPr>
        <p:blipFill>
          <a:blip r:embed="rId3"/>
          <a:stretch>
            <a:fillRect/>
          </a:stretch>
        </p:blipFill>
        <p:spPr>
          <a:xfrm>
            <a:off x="10821444" y="5377390"/>
            <a:ext cx="1335140" cy="1371719"/>
          </a:xfrm>
          <a:prstGeom prst="rect">
            <a:avLst/>
          </a:prstGeom>
        </p:spPr>
      </p:pic>
      <p:sp>
        <p:nvSpPr>
          <p:cNvPr id="6" name="pole tekstowe 5">
            <a:extLst>
              <a:ext uri="{FF2B5EF4-FFF2-40B4-BE49-F238E27FC236}">
                <a16:creationId xmlns:a16="http://schemas.microsoft.com/office/drawing/2014/main" id="{AEC50C88-2E4E-1E7A-6B71-9308B0076D2D}"/>
              </a:ext>
            </a:extLst>
          </p:cNvPr>
          <p:cNvSpPr txBox="1"/>
          <p:nvPr/>
        </p:nvSpPr>
        <p:spPr>
          <a:xfrm>
            <a:off x="299612" y="1399813"/>
            <a:ext cx="11311322" cy="5016758"/>
          </a:xfrm>
          <a:prstGeom prst="rect">
            <a:avLst/>
          </a:prstGeom>
          <a:noFill/>
        </p:spPr>
        <p:txBody>
          <a:bodyPr wrap="square">
            <a:spAutoFit/>
          </a:bodyPr>
          <a:lstStyle/>
          <a:p>
            <a:r>
              <a:rPr kumimoji="0" lang="pl-PL" sz="4000" b="0" i="0" u="none" strike="noStrike" kern="0" cap="none" spc="0" normalizeH="0" baseline="0" noProof="0" dirty="0">
                <a:ln>
                  <a:noFill/>
                </a:ln>
                <a:solidFill>
                  <a:srgbClr val="000000"/>
                </a:solidFill>
                <a:effectLst/>
                <a:highlight>
                  <a:srgbClr val="FFCC00"/>
                </a:highlight>
                <a:uLnTx/>
                <a:uFillTx/>
                <a:latin typeface="Arial"/>
                <a:ea typeface="+mn-ea"/>
                <a:cs typeface="Arial"/>
                <a:sym typeface="Arial"/>
              </a:rPr>
              <a:t>W UPORZE – GRIT</a:t>
            </a:r>
            <a:r>
              <a:rPr kumimoji="0" lang="pl-PL" sz="4000" b="0" i="0" u="none" strike="noStrike" kern="0" cap="none" spc="0" normalizeH="0" baseline="0" noProof="0" dirty="0">
                <a:ln>
                  <a:noFill/>
                </a:ln>
                <a:solidFill>
                  <a:srgbClr val="000000"/>
                </a:solidFill>
                <a:effectLst/>
                <a:uLnTx/>
                <a:uFillTx/>
                <a:latin typeface="Arial"/>
                <a:ea typeface="+mn-ea"/>
                <a:cs typeface="Arial"/>
                <a:sym typeface="Arial"/>
              </a:rPr>
              <a:t>, chodzi raczej o wytrwałość niż o wytężoną pracę… </a:t>
            </a:r>
            <a:br>
              <a:rPr kumimoji="0" lang="pl-PL" sz="4000" b="0" i="0" u="none" strike="noStrike" kern="0" cap="none" spc="0" normalizeH="0" baseline="0" noProof="0" dirty="0">
                <a:ln>
                  <a:noFill/>
                </a:ln>
                <a:solidFill>
                  <a:srgbClr val="000000"/>
                </a:solidFill>
                <a:effectLst/>
                <a:uLnTx/>
                <a:uFillTx/>
                <a:latin typeface="Arial"/>
                <a:ea typeface="+mn-ea"/>
                <a:cs typeface="Arial"/>
                <a:sym typeface="Arial"/>
              </a:rPr>
            </a:br>
            <a:r>
              <a:rPr kumimoji="0" lang="pl-PL" sz="4000" b="0" i="0" u="none" strike="noStrike" kern="0" cap="none" spc="0" normalizeH="0" baseline="0" noProof="0" dirty="0">
                <a:ln>
                  <a:noFill/>
                </a:ln>
                <a:solidFill>
                  <a:srgbClr val="000000"/>
                </a:solidFill>
                <a:effectLst/>
                <a:uLnTx/>
                <a:uFillTx/>
                <a:latin typeface="Arial"/>
                <a:ea typeface="+mn-ea"/>
                <a:cs typeface="Arial"/>
                <a:sym typeface="Arial"/>
              </a:rPr>
              <a:t>Ważne są nawyki, cierpliwość, nadzieja, wiara w to co się robi, „zakochanie się” w tym czym się zajmuje – to pomaga w wytrwaniu – nawet jeśli towarzyszą temu trudności…</a:t>
            </a:r>
            <a:br>
              <a:rPr kumimoji="0" lang="pl-PL" sz="4000" b="0" i="0" u="none" strike="noStrike" kern="0" cap="none" spc="0" normalizeH="0" baseline="0" noProof="0" dirty="0">
                <a:ln>
                  <a:noFill/>
                </a:ln>
                <a:solidFill>
                  <a:srgbClr val="000000"/>
                </a:solidFill>
                <a:effectLst/>
                <a:uLnTx/>
                <a:uFillTx/>
                <a:latin typeface="Arial"/>
                <a:ea typeface="+mn-ea"/>
                <a:cs typeface="Arial"/>
                <a:sym typeface="Arial"/>
              </a:rPr>
            </a:br>
            <a:r>
              <a:rPr kumimoji="0" lang="pl-PL" sz="4000" b="0" i="0" u="none" strike="noStrike" kern="0" cap="none" spc="0" normalizeH="0" baseline="0" noProof="0" dirty="0">
                <a:ln>
                  <a:noFill/>
                </a:ln>
                <a:solidFill>
                  <a:srgbClr val="000000"/>
                </a:solidFill>
                <a:effectLst/>
                <a:uLnTx/>
                <a:uFillTx/>
                <a:latin typeface="Arial"/>
                <a:ea typeface="+mn-ea"/>
                <a:cs typeface="Arial"/>
                <a:sym typeface="Arial"/>
              </a:rPr>
              <a:t>UCZYMY JAK PODNOSIĆ SIĘ PO POTKNIĘCIACH….</a:t>
            </a:r>
            <a:endParaRPr lang="pl-PL" dirty="0"/>
          </a:p>
        </p:txBody>
      </p:sp>
    </p:spTree>
    <p:extLst>
      <p:ext uri="{BB962C8B-B14F-4D97-AF65-F5344CB8AC3E}">
        <p14:creationId xmlns:p14="http://schemas.microsoft.com/office/powerpoint/2010/main" val="137953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9B5168-7086-4B9B-A4E2-FB47EA103C28}"/>
              </a:ext>
            </a:extLst>
          </p:cNvPr>
          <p:cNvSpPr>
            <a:spLocks noGrp="1"/>
          </p:cNvSpPr>
          <p:nvPr>
            <p:ph type="title"/>
          </p:nvPr>
        </p:nvSpPr>
        <p:spPr>
          <a:xfrm>
            <a:off x="994611" y="274639"/>
            <a:ext cx="10587789" cy="1143000"/>
          </a:xfrm>
          <a:solidFill>
            <a:schemeClr val="bg1"/>
          </a:solidFill>
        </p:spPr>
        <p:txBody>
          <a:bodyPr/>
          <a:lstStyle/>
          <a:p>
            <a:endParaRPr lang="pl-PL" dirty="0"/>
          </a:p>
        </p:txBody>
      </p:sp>
      <p:sp>
        <p:nvSpPr>
          <p:cNvPr id="3" name="Symbol zastępczy zawartości 2">
            <a:extLst>
              <a:ext uri="{FF2B5EF4-FFF2-40B4-BE49-F238E27FC236}">
                <a16:creationId xmlns:a16="http://schemas.microsoft.com/office/drawing/2014/main" id="{DFFC9B53-AAD8-78DD-8D1A-86C90C7945C5}"/>
              </a:ext>
            </a:extLst>
          </p:cNvPr>
          <p:cNvSpPr>
            <a:spLocks noGrp="1"/>
          </p:cNvSpPr>
          <p:nvPr>
            <p:ph idx="1"/>
          </p:nvPr>
        </p:nvSpPr>
        <p:spPr/>
        <p:txBody>
          <a:bodyPr/>
          <a:lstStyle/>
          <a:p>
            <a:endParaRPr lang="pl-PL" dirty="0"/>
          </a:p>
        </p:txBody>
      </p:sp>
      <p:sp>
        <p:nvSpPr>
          <p:cNvPr id="6" name="Prostokąt: zaokrąglone rogi 5">
            <a:extLst>
              <a:ext uri="{FF2B5EF4-FFF2-40B4-BE49-F238E27FC236}">
                <a16:creationId xmlns:a16="http://schemas.microsoft.com/office/drawing/2014/main" id="{A74129A5-8C02-E46F-A4FF-64196C846A9C}"/>
              </a:ext>
            </a:extLst>
          </p:cNvPr>
          <p:cNvSpPr/>
          <p:nvPr/>
        </p:nvSpPr>
        <p:spPr>
          <a:xfrm>
            <a:off x="3669633" y="623857"/>
            <a:ext cx="4519863" cy="1331495"/>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pl-PL" sz="4000" dirty="0">
                <a:solidFill>
                  <a:srgbClr val="000000"/>
                </a:solidFill>
                <a:latin typeface="Arial"/>
                <a:sym typeface="Arial"/>
              </a:rPr>
              <a:t>UPÓR </a:t>
            </a:r>
          </a:p>
        </p:txBody>
      </p:sp>
      <p:sp>
        <p:nvSpPr>
          <p:cNvPr id="7" name="Prostokąt: zaokrąglone rogi 6">
            <a:extLst>
              <a:ext uri="{FF2B5EF4-FFF2-40B4-BE49-F238E27FC236}">
                <a16:creationId xmlns:a16="http://schemas.microsoft.com/office/drawing/2014/main" id="{348DB52D-A2F8-94F9-854F-9648BA19E519}"/>
              </a:ext>
            </a:extLst>
          </p:cNvPr>
          <p:cNvSpPr/>
          <p:nvPr/>
        </p:nvSpPr>
        <p:spPr>
          <a:xfrm>
            <a:off x="770022" y="4483770"/>
            <a:ext cx="4519863" cy="1331495"/>
          </a:xfrm>
          <a:prstGeom prst="roundRect">
            <a:avLst/>
          </a:prstGeom>
          <a:solidFill>
            <a:srgbClr val="99CCF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pl-PL" sz="4000" dirty="0">
                <a:solidFill>
                  <a:srgbClr val="000000"/>
                </a:solidFill>
                <a:latin typeface="Arial"/>
                <a:sym typeface="Arial"/>
              </a:rPr>
              <a:t>WYTRWAŁOŚĆ </a:t>
            </a:r>
          </a:p>
        </p:txBody>
      </p:sp>
      <p:sp>
        <p:nvSpPr>
          <p:cNvPr id="8" name="Prostokąt: zaokrąglone rogi 7">
            <a:extLst>
              <a:ext uri="{FF2B5EF4-FFF2-40B4-BE49-F238E27FC236}">
                <a16:creationId xmlns:a16="http://schemas.microsoft.com/office/drawing/2014/main" id="{0991EA0F-526B-5B9B-0C6A-E333E0B36C44}"/>
              </a:ext>
            </a:extLst>
          </p:cNvPr>
          <p:cNvSpPr/>
          <p:nvPr/>
        </p:nvSpPr>
        <p:spPr>
          <a:xfrm>
            <a:off x="6902118" y="4483770"/>
            <a:ext cx="4519863" cy="1331495"/>
          </a:xfrm>
          <a:prstGeom prst="roundRec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pl-PL" sz="4400" dirty="0">
                <a:solidFill>
                  <a:srgbClr val="000000"/>
                </a:solidFill>
                <a:latin typeface="Arial"/>
                <a:sym typeface="Arial"/>
              </a:rPr>
              <a:t>PASJA </a:t>
            </a:r>
          </a:p>
        </p:txBody>
      </p:sp>
      <p:sp>
        <p:nvSpPr>
          <p:cNvPr id="9" name="Strzałka: w prawo 8">
            <a:extLst>
              <a:ext uri="{FF2B5EF4-FFF2-40B4-BE49-F238E27FC236}">
                <a16:creationId xmlns:a16="http://schemas.microsoft.com/office/drawing/2014/main" id="{D48FE2D9-0A3C-44DB-6001-07E0A30DBEF1}"/>
              </a:ext>
            </a:extLst>
          </p:cNvPr>
          <p:cNvSpPr/>
          <p:nvPr/>
        </p:nvSpPr>
        <p:spPr>
          <a:xfrm rot="2453498" flipH="1">
            <a:off x="7280709" y="2512594"/>
            <a:ext cx="1935481" cy="114299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defRPr/>
            </a:pPr>
            <a:endParaRPr lang="pl-PL">
              <a:solidFill>
                <a:srgbClr val="FFFFFF"/>
              </a:solidFill>
              <a:latin typeface="Arial"/>
              <a:sym typeface="Arial"/>
            </a:endParaRPr>
          </a:p>
        </p:txBody>
      </p:sp>
      <p:pic>
        <p:nvPicPr>
          <p:cNvPr id="11" name="Obraz 10">
            <a:extLst>
              <a:ext uri="{FF2B5EF4-FFF2-40B4-BE49-F238E27FC236}">
                <a16:creationId xmlns:a16="http://schemas.microsoft.com/office/drawing/2014/main" id="{5089E2BA-3503-EE0F-6B75-FBE2E4452B5D}"/>
              </a:ext>
            </a:extLst>
          </p:cNvPr>
          <p:cNvPicPr>
            <a:picLocks noChangeAspect="1"/>
          </p:cNvPicPr>
          <p:nvPr/>
        </p:nvPicPr>
        <p:blipFill>
          <a:blip r:embed="rId2"/>
          <a:stretch>
            <a:fillRect/>
          </a:stretch>
        </p:blipFill>
        <p:spPr>
          <a:xfrm rot="6225173">
            <a:off x="2516452" y="2291546"/>
            <a:ext cx="1688739" cy="1585097"/>
          </a:xfrm>
          <a:prstGeom prst="rect">
            <a:avLst/>
          </a:prstGeom>
        </p:spPr>
      </p:pic>
    </p:spTree>
    <p:extLst>
      <p:ext uri="{BB962C8B-B14F-4D97-AF65-F5344CB8AC3E}">
        <p14:creationId xmlns:p14="http://schemas.microsoft.com/office/powerpoint/2010/main" val="1979503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400" b="0" i="0" u="none" strike="noStrike" kern="1200" cap="none" spc="0" normalizeH="0" baseline="0" noProof="0">
                <a:ln>
                  <a:noFill/>
                </a:ln>
                <a:solidFill>
                  <a:prstClr val="black"/>
                </a:solidFill>
                <a:effectLst/>
                <a:uLnTx/>
                <a:uFillTx/>
                <a:latin typeface="Hepta Slab" pitchFamily="2" charset="-18"/>
                <a:ea typeface="+mn-ea"/>
                <a:cs typeface="Hepta Slab" pitchFamily="2" charset="-18"/>
              </a:rPr>
              <a:t>Treść slajdu</a:t>
            </a: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sp>
        <p:nvSpPr>
          <p:cNvPr id="2" name="Dymek myśli: chmurka 1">
            <a:extLst>
              <a:ext uri="{FF2B5EF4-FFF2-40B4-BE49-F238E27FC236}">
                <a16:creationId xmlns:a16="http://schemas.microsoft.com/office/drawing/2014/main" id="{F7A9A915-B698-4C8A-4F39-59DD0FA71547}"/>
              </a:ext>
            </a:extLst>
          </p:cNvPr>
          <p:cNvSpPr/>
          <p:nvPr/>
        </p:nvSpPr>
        <p:spPr>
          <a:xfrm>
            <a:off x="4867720" y="1027241"/>
            <a:ext cx="5278589" cy="3861832"/>
          </a:xfrm>
          <a:prstGeom prst="cloudCallout">
            <a:avLst>
              <a:gd name="adj1" fmla="val -77641"/>
              <a:gd name="adj2" fmla="val 24423"/>
            </a:avLst>
          </a:prstGeom>
          <a:solidFill>
            <a:srgbClr val="4285F4">
              <a:lumMod val="20000"/>
              <a:lumOff val="80000"/>
            </a:srgbClr>
          </a:solidFill>
          <a:ln w="25400" cap="flat" cmpd="sng" algn="ctr">
            <a:solidFill>
              <a:srgbClr val="2D2D8A"/>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pl-PL" sz="3200" b="1" i="0" u="none" strike="noStrike" kern="0" cap="none" spc="0" normalizeH="0" baseline="0" noProof="0" dirty="0">
                <a:ln>
                  <a:noFill/>
                </a:ln>
                <a:solidFill>
                  <a:srgbClr val="002060"/>
                </a:solidFill>
                <a:effectLst/>
                <a:uLnTx/>
                <a:uFillTx/>
                <a:latin typeface="Arial"/>
                <a:ea typeface="+mn-ea"/>
                <a:cs typeface="Arial"/>
                <a:sym typeface="Arial"/>
              </a:rPr>
              <a:t>WSPÓŁCZESNA SZKOŁA, CZYLI JAKA?</a:t>
            </a:r>
          </a:p>
        </p:txBody>
      </p:sp>
      <p:pic>
        <p:nvPicPr>
          <p:cNvPr id="3" name="Obraz 2">
            <a:extLst>
              <a:ext uri="{FF2B5EF4-FFF2-40B4-BE49-F238E27FC236}">
                <a16:creationId xmlns:a16="http://schemas.microsoft.com/office/drawing/2014/main" id="{65AEC191-AF19-4D96-DE4F-2F1EEEF0CD2A}"/>
              </a:ext>
            </a:extLst>
          </p:cNvPr>
          <p:cNvPicPr>
            <a:picLocks noChangeAspect="1"/>
          </p:cNvPicPr>
          <p:nvPr/>
        </p:nvPicPr>
        <p:blipFill>
          <a:blip r:embed="rId3"/>
          <a:stretch>
            <a:fillRect/>
          </a:stretch>
        </p:blipFill>
        <p:spPr>
          <a:xfrm>
            <a:off x="2348708" y="3995799"/>
            <a:ext cx="3066554" cy="2981202"/>
          </a:xfrm>
          <a:prstGeom prst="rect">
            <a:avLst/>
          </a:prstGeom>
        </p:spPr>
      </p:pic>
    </p:spTree>
    <p:extLst>
      <p:ext uri="{BB962C8B-B14F-4D97-AF65-F5344CB8AC3E}">
        <p14:creationId xmlns:p14="http://schemas.microsoft.com/office/powerpoint/2010/main" val="1825965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DF72C488-B885-CE69-4395-9A4D1ECAD1EE}"/>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E2668E11-E496-B9EF-C64E-1BB47CAE90D4}"/>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D5540B56-3A3B-5847-4525-59B523C9D1D7}"/>
              </a:ext>
            </a:extLst>
          </p:cNvPr>
          <p:cNvPicPr>
            <a:picLocks noChangeAspect="1"/>
          </p:cNvPicPr>
          <p:nvPr/>
        </p:nvPicPr>
        <p:blipFill>
          <a:blip r:embed="rId3"/>
          <a:stretch>
            <a:fillRect/>
          </a:stretch>
        </p:blipFill>
        <p:spPr>
          <a:xfrm>
            <a:off x="10820281" y="5486400"/>
            <a:ext cx="1371719" cy="1365622"/>
          </a:xfrm>
          <a:prstGeom prst="rect">
            <a:avLst/>
          </a:prstGeom>
        </p:spPr>
      </p:pic>
      <p:sp>
        <p:nvSpPr>
          <p:cNvPr id="6" name="pole tekstowe 5">
            <a:extLst>
              <a:ext uri="{FF2B5EF4-FFF2-40B4-BE49-F238E27FC236}">
                <a16:creationId xmlns:a16="http://schemas.microsoft.com/office/drawing/2014/main" id="{C7920F28-6753-EE9F-A78C-766F209963B2}"/>
              </a:ext>
            </a:extLst>
          </p:cNvPr>
          <p:cNvSpPr txBox="1"/>
          <p:nvPr/>
        </p:nvSpPr>
        <p:spPr>
          <a:xfrm>
            <a:off x="2203315" y="780672"/>
            <a:ext cx="6095350" cy="1261884"/>
          </a:xfrm>
          <a:prstGeom prst="rect">
            <a:avLst/>
          </a:prstGeom>
          <a:noFill/>
        </p:spPr>
        <p:txBody>
          <a:bodyPr wrap="square">
            <a:spAutoFit/>
          </a:bodyPr>
          <a:lstStyle/>
          <a:p>
            <a:r>
              <a:rPr kumimoji="0" lang="pl-PL" sz="3800" b="1" i="0" u="none" strike="noStrike" kern="1200" cap="none" spc="0" normalizeH="0" baseline="0" noProof="0" dirty="0">
                <a:ln>
                  <a:noFill/>
                </a:ln>
                <a:solidFill>
                  <a:srgbClr val="30356E"/>
                </a:solidFill>
                <a:effectLst>
                  <a:outerShdw blurRad="31750" dist="25400" dir="5400000" algn="tl" rotWithShape="0">
                    <a:srgbClr val="000000">
                      <a:alpha val="25000"/>
                    </a:srgbClr>
                  </a:outerShdw>
                </a:effectLst>
                <a:uLnTx/>
                <a:uFillTx/>
                <a:latin typeface="Lucida Sans Unicode"/>
                <a:ea typeface="+mj-ea"/>
                <a:cs typeface="+mj-cs"/>
              </a:rPr>
              <a:t>W szkole stawiamy na to</a:t>
            </a:r>
            <a:br>
              <a:rPr kumimoji="0" lang="pl-PL" sz="3800" b="1" i="0" u="none" strike="noStrike" kern="1200" cap="none" spc="0" normalizeH="0" baseline="0" noProof="0" dirty="0">
                <a:ln>
                  <a:noFill/>
                </a:ln>
                <a:solidFill>
                  <a:srgbClr val="30356E"/>
                </a:solidFill>
                <a:effectLst>
                  <a:outerShdw blurRad="31750" dist="25400" dir="5400000" algn="tl" rotWithShape="0">
                    <a:srgbClr val="000000">
                      <a:alpha val="25000"/>
                    </a:srgbClr>
                  </a:outerShdw>
                </a:effectLst>
                <a:uLnTx/>
                <a:uFillTx/>
                <a:latin typeface="Lucida Sans Unicode"/>
                <a:ea typeface="+mj-ea"/>
                <a:cs typeface="+mj-cs"/>
              </a:rPr>
            </a:br>
            <a:r>
              <a:rPr kumimoji="0" lang="pl-PL" sz="3800" b="1" i="0" u="none" strike="noStrike" kern="1200" cap="none" spc="0" normalizeH="0" baseline="0" noProof="0" dirty="0">
                <a:ln>
                  <a:noFill/>
                </a:ln>
                <a:solidFill>
                  <a:srgbClr val="30356E"/>
                </a:solidFill>
                <a:effectLst>
                  <a:outerShdw blurRad="31750" dist="25400" dir="5400000" algn="tl" rotWithShape="0">
                    <a:srgbClr val="000000">
                      <a:alpha val="25000"/>
                    </a:srgbClr>
                  </a:outerShdw>
                </a:effectLst>
                <a:uLnTx/>
                <a:uFillTx/>
                <a:latin typeface="Lucida Sans Unicode"/>
                <a:ea typeface="+mj-ea"/>
                <a:cs typeface="+mj-cs"/>
              </a:rPr>
              <a:t> w czym jesteśmy  …?</a:t>
            </a:r>
            <a:endParaRPr lang="pl-PL" dirty="0"/>
          </a:p>
        </p:txBody>
      </p:sp>
      <p:pic>
        <p:nvPicPr>
          <p:cNvPr id="7" name="Obraz 6">
            <a:extLst>
              <a:ext uri="{FF2B5EF4-FFF2-40B4-BE49-F238E27FC236}">
                <a16:creationId xmlns:a16="http://schemas.microsoft.com/office/drawing/2014/main" id="{52D54D92-8628-4648-A557-A476DF4FD9C4}"/>
              </a:ext>
            </a:extLst>
          </p:cNvPr>
          <p:cNvPicPr>
            <a:picLocks noChangeAspect="1"/>
          </p:cNvPicPr>
          <p:nvPr/>
        </p:nvPicPr>
        <p:blipFill>
          <a:blip r:embed="rId4"/>
          <a:stretch>
            <a:fillRect/>
          </a:stretch>
        </p:blipFill>
        <p:spPr>
          <a:xfrm>
            <a:off x="8726177" y="1070668"/>
            <a:ext cx="2700762" cy="2024047"/>
          </a:xfrm>
          <a:prstGeom prst="rect">
            <a:avLst/>
          </a:prstGeom>
        </p:spPr>
      </p:pic>
      <p:sp>
        <p:nvSpPr>
          <p:cNvPr id="9" name="pole tekstowe 8">
            <a:extLst>
              <a:ext uri="{FF2B5EF4-FFF2-40B4-BE49-F238E27FC236}">
                <a16:creationId xmlns:a16="http://schemas.microsoft.com/office/drawing/2014/main" id="{328BBC6D-E28F-094F-1A80-84E1E02E3E9D}"/>
              </a:ext>
            </a:extLst>
          </p:cNvPr>
          <p:cNvSpPr txBox="1"/>
          <p:nvPr/>
        </p:nvSpPr>
        <p:spPr>
          <a:xfrm>
            <a:off x="70039" y="3304440"/>
            <a:ext cx="11880715" cy="3016210"/>
          </a:xfrm>
          <a:prstGeom prst="rect">
            <a:avLst/>
          </a:prstGeom>
          <a:noFill/>
        </p:spPr>
        <p:txBody>
          <a:bodyPr wrap="square">
            <a:spAutoFit/>
          </a:bodyPr>
          <a:lstStyle/>
          <a:p>
            <a:pPr marL="365125" marR="0" lvl="0" indent="-255588" algn="l" defTabSz="914400" rtl="0" eaLnBrk="0" fontAlgn="base" latinLnBrk="0" hangingPunct="0">
              <a:lnSpc>
                <a:spcPct val="100000"/>
              </a:lnSpc>
              <a:spcBef>
                <a:spcPts val="400"/>
              </a:spcBef>
              <a:spcAft>
                <a:spcPct val="0"/>
              </a:spcAft>
              <a:buClr>
                <a:srgbClr val="CC4757"/>
              </a:buClr>
              <a:buSzPct val="68000"/>
              <a:buFont typeface="Wingdings 3" panose="05040102010807070707" pitchFamily="18" charset="2"/>
              <a:buChar char=""/>
              <a:tabLst/>
              <a:defRPr/>
            </a:pPr>
            <a:r>
              <a:rPr kumimoji="0" lang="pl-PL" altLang="pl-PL" sz="2800" b="1" i="0" u="none" strike="noStrike" kern="1200" cap="none" spc="0" normalizeH="0" baseline="0" noProof="0" dirty="0">
                <a:ln>
                  <a:noFill/>
                </a:ln>
                <a:solidFill>
                  <a:prstClr val="black"/>
                </a:solidFill>
                <a:effectLst/>
                <a:uLnTx/>
                <a:uFillTx/>
                <a:latin typeface="Lucida Sans Unicode"/>
                <a:ea typeface="+mn-ea"/>
                <a:cs typeface="+mn-cs"/>
              </a:rPr>
              <a:t>Wyobraźcie sobie sytuację, </a:t>
            </a:r>
            <a:r>
              <a:rPr kumimoji="0" lang="pl-PL" altLang="pl-PL" sz="2800" b="0" i="0" u="none" strike="noStrike" kern="1200" cap="none" spc="0" normalizeH="0" baseline="0" noProof="0" dirty="0">
                <a:ln>
                  <a:noFill/>
                </a:ln>
                <a:solidFill>
                  <a:prstClr val="black"/>
                </a:solidFill>
                <a:effectLst/>
                <a:uLnTx/>
                <a:uFillTx/>
                <a:latin typeface="Lucida Sans Unicode"/>
                <a:ea typeface="+mn-ea"/>
                <a:cs typeface="+mn-cs"/>
              </a:rPr>
              <a:t>w której np. wasze dziecko ma na półrocze, z sześciu różnych przedmiotów następujące oceny:</a:t>
            </a:r>
          </a:p>
          <a:p>
            <a:pPr marL="109537" marR="0" lvl="0" algn="l" defTabSz="914400" rtl="0" eaLnBrk="0" fontAlgn="base" latinLnBrk="0" hangingPunct="0">
              <a:lnSpc>
                <a:spcPct val="100000"/>
              </a:lnSpc>
              <a:spcBef>
                <a:spcPts val="400"/>
              </a:spcBef>
              <a:spcAft>
                <a:spcPct val="0"/>
              </a:spcAft>
              <a:buClr>
                <a:srgbClr val="CC4757"/>
              </a:buClr>
              <a:buSzPct val="68000"/>
              <a:tabLst/>
              <a:defRPr/>
            </a:pPr>
            <a:endParaRPr kumimoji="0" lang="pl-PL" altLang="pl-PL" sz="2800" b="0" i="0" u="none" strike="noStrike" kern="1200" cap="none" spc="0" normalizeH="0" baseline="0" noProof="0" dirty="0">
              <a:ln>
                <a:noFill/>
              </a:ln>
              <a:solidFill>
                <a:prstClr val="black"/>
              </a:solidFill>
              <a:effectLst/>
              <a:uLnTx/>
              <a:uFillTx/>
              <a:latin typeface="Lucida Sans Unicode"/>
              <a:ea typeface="+mn-ea"/>
              <a:cs typeface="+mn-cs"/>
            </a:endParaRPr>
          </a:p>
          <a:p>
            <a:pPr marL="365125" marR="0" lvl="0" indent="-255588" algn="l" defTabSz="914400" rtl="0" eaLnBrk="0" fontAlgn="base" latinLnBrk="0" hangingPunct="0">
              <a:lnSpc>
                <a:spcPct val="100000"/>
              </a:lnSpc>
              <a:spcBef>
                <a:spcPts val="400"/>
              </a:spcBef>
              <a:spcAft>
                <a:spcPct val="0"/>
              </a:spcAft>
              <a:buClr>
                <a:srgbClr val="CC4757"/>
              </a:buClr>
              <a:buSzPct val="68000"/>
              <a:buFont typeface="Wingdings 3" panose="05040102010807070707" pitchFamily="18" charset="2"/>
              <a:buChar char=""/>
              <a:tabLst/>
              <a:defRPr/>
            </a:pPr>
            <a:r>
              <a:rPr kumimoji="0" lang="pl-PL" altLang="pl-PL" sz="4000" b="1" i="0" u="none" strike="noStrike" kern="1200" cap="none" spc="0" normalizeH="0" baseline="0" noProof="0" dirty="0">
                <a:ln>
                  <a:noFill/>
                </a:ln>
                <a:solidFill>
                  <a:prstClr val="black"/>
                </a:solidFill>
                <a:effectLst/>
                <a:highlight>
                  <a:srgbClr val="FFCC00"/>
                </a:highlight>
                <a:uLnTx/>
                <a:uFillTx/>
                <a:latin typeface="Lucida Sans Unicode"/>
                <a:ea typeface="+mn-ea"/>
                <a:cs typeface="+mn-cs"/>
              </a:rPr>
              <a:t>5,4,3,5,4,4 </a:t>
            </a:r>
          </a:p>
          <a:p>
            <a:pPr marL="365125" marR="0" lvl="0" indent="-255588" algn="l" defTabSz="914400" rtl="0" eaLnBrk="0" fontAlgn="base" latinLnBrk="0" hangingPunct="0">
              <a:lnSpc>
                <a:spcPct val="100000"/>
              </a:lnSpc>
              <a:spcBef>
                <a:spcPts val="400"/>
              </a:spcBef>
              <a:spcAft>
                <a:spcPct val="0"/>
              </a:spcAft>
              <a:buClr>
                <a:srgbClr val="CC4757"/>
              </a:buClr>
              <a:buSzPct val="68000"/>
              <a:buFont typeface="Wingdings 3" panose="05040102010807070707" pitchFamily="18" charset="2"/>
              <a:buNone/>
              <a:tabLst/>
              <a:defRPr/>
            </a:pPr>
            <a:r>
              <a:rPr kumimoji="0" lang="pl-PL" altLang="pl-PL" sz="2800" b="0" i="0" u="none" strike="noStrike" kern="1200" cap="none" spc="0" normalizeH="0" baseline="0" noProof="0" dirty="0">
                <a:ln>
                  <a:noFill/>
                </a:ln>
                <a:solidFill>
                  <a:prstClr val="black"/>
                </a:solidFill>
                <a:effectLst/>
                <a:uLnTx/>
                <a:uFillTx/>
                <a:latin typeface="Lucida Sans Unicode"/>
                <a:ea typeface="+mn-ea"/>
                <a:cs typeface="+mn-cs"/>
              </a:rPr>
              <a:t>O którym przedmiocie porozmawiacie z dzieckiem najdłużej, której ocenie poświęcicie największą uwagę … ?</a:t>
            </a:r>
          </a:p>
        </p:txBody>
      </p:sp>
    </p:spTree>
    <p:extLst>
      <p:ext uri="{BB962C8B-B14F-4D97-AF65-F5344CB8AC3E}">
        <p14:creationId xmlns:p14="http://schemas.microsoft.com/office/powerpoint/2010/main" val="547497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CEF9E19F-E49B-1E56-D9CC-1AD7C375D54E}"/>
              </a:ext>
            </a:extLst>
          </p:cNvPr>
          <p:cNvSpPr txBox="1">
            <a:spLocks/>
          </p:cNvSpPr>
          <p:nvPr/>
        </p:nvSpPr>
        <p:spPr>
          <a:xfrm>
            <a:off x="2758265" y="585679"/>
            <a:ext cx="8087920" cy="1365762"/>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70000"/>
              </a:lnSpc>
              <a:spcBef>
                <a:spcPct val="0"/>
              </a:spcBef>
              <a:spcAft>
                <a:spcPts val="0"/>
              </a:spcAft>
              <a:buClrTx/>
              <a:buSzTx/>
              <a:buFontTx/>
              <a:buNone/>
              <a:tabLst/>
              <a:defRPr/>
            </a:pPr>
            <a:r>
              <a:rPr kumimoji="0" lang="pl-PL" sz="5000" b="1" i="0" u="none" strike="noStrike" kern="1200" cap="none" spc="0" normalizeH="0" baseline="0" noProof="0" dirty="0">
                <a:ln>
                  <a:noFill/>
                </a:ln>
                <a:solidFill>
                  <a:srgbClr val="0070C0"/>
                </a:solidFill>
                <a:effectLst/>
                <a:uLnTx/>
                <a:uFillTx/>
                <a:latin typeface="Be Vietnam Pro" pitchFamily="2" charset="-18"/>
                <a:ea typeface="+mj-ea"/>
                <a:cs typeface="+mj-cs"/>
              </a:rPr>
              <a:t>Na czym współcześnie, najczęściej opiera się strategia rozwoju polskiej szkoły?</a:t>
            </a:r>
          </a:p>
        </p:txBody>
      </p:sp>
      <p:sp>
        <p:nvSpPr>
          <p:cNvPr id="5" name="Symbol zastępczy tekstu 2">
            <a:extLst>
              <a:ext uri="{FF2B5EF4-FFF2-40B4-BE49-F238E27FC236}">
                <a16:creationId xmlns:a16="http://schemas.microsoft.com/office/drawing/2014/main" id="{067379F2-C8BB-115B-0994-83DE2332755F}"/>
              </a:ext>
            </a:extLst>
          </p:cNvPr>
          <p:cNvSpPr txBox="1">
            <a:spLocks/>
          </p:cNvSpPr>
          <p:nvPr/>
        </p:nvSpPr>
        <p:spPr>
          <a:xfrm>
            <a:off x="6472784" y="2542809"/>
            <a:ext cx="4243205" cy="4315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pl-PL" sz="2400" b="1"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rPr>
              <a:t>PRZETRWANIE …</a:t>
            </a:r>
          </a:p>
          <a:p>
            <a:pPr marL="342900" marR="0" lvl="0" indent="-342900"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pl-PL" b="1" dirty="0">
                <a:solidFill>
                  <a:prstClr val="black"/>
                </a:solidFill>
                <a:latin typeface="Hepta Slab" pitchFamily="2" charset="-18"/>
                <a:cs typeface="Hepta Slab" pitchFamily="2" charset="-18"/>
              </a:rPr>
              <a:t>WDROŻENIE ZMIAN ZAWARTHCH W PRZEPISACH PRAWA</a:t>
            </a:r>
          </a:p>
          <a:p>
            <a:pPr marL="342900" marR="0" lvl="0" indent="-342900"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pl-PL" sz="2400" b="1"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rPr>
              <a:t>KOMPLETOWANIE DOKUMENTACJI </a:t>
            </a:r>
          </a:p>
          <a:p>
            <a:pPr marL="342900" marR="0" lvl="0" indent="-342900"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pl-PL" b="1" dirty="0">
                <a:solidFill>
                  <a:prstClr val="black"/>
                </a:solidFill>
                <a:latin typeface="Hepta Slab" pitchFamily="2" charset="-18"/>
                <a:cs typeface="Hepta Slab" pitchFamily="2" charset="-18"/>
              </a:rPr>
              <a:t>ROZWIĄZYWANIE NARASTAJĄCEJ LICZBY PROBLEMÓW W RELACJACH</a:t>
            </a:r>
          </a:p>
          <a:p>
            <a:pPr marL="342900" marR="0" lvl="0" indent="-342900"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pl-PL" sz="2400" b="1"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rPr>
              <a:t>……</a:t>
            </a:r>
          </a:p>
        </p:txBody>
      </p:sp>
      <p:pic>
        <p:nvPicPr>
          <p:cNvPr id="2" name="Obraz 1">
            <a:extLst>
              <a:ext uri="{FF2B5EF4-FFF2-40B4-BE49-F238E27FC236}">
                <a16:creationId xmlns:a16="http://schemas.microsoft.com/office/drawing/2014/main" id="{6CEA21EC-4DE1-538E-1AD8-822749704CE2}"/>
              </a:ext>
            </a:extLst>
          </p:cNvPr>
          <p:cNvPicPr>
            <a:picLocks noChangeAspect="1"/>
          </p:cNvPicPr>
          <p:nvPr/>
        </p:nvPicPr>
        <p:blipFill>
          <a:blip r:embed="rId3"/>
          <a:stretch>
            <a:fillRect/>
          </a:stretch>
        </p:blipFill>
        <p:spPr>
          <a:xfrm>
            <a:off x="10775917" y="5334588"/>
            <a:ext cx="1371719" cy="1371719"/>
          </a:xfrm>
          <a:prstGeom prst="rect">
            <a:avLst/>
          </a:prstGeom>
        </p:spPr>
      </p:pic>
      <p:pic>
        <p:nvPicPr>
          <p:cNvPr id="3" name="Obraz 2">
            <a:extLst>
              <a:ext uri="{FF2B5EF4-FFF2-40B4-BE49-F238E27FC236}">
                <a16:creationId xmlns:a16="http://schemas.microsoft.com/office/drawing/2014/main" id="{F64C3D36-2EF0-24A6-E0DF-4871E1CCFF44}"/>
              </a:ext>
            </a:extLst>
          </p:cNvPr>
          <p:cNvPicPr>
            <a:picLocks noChangeAspect="1"/>
          </p:cNvPicPr>
          <p:nvPr/>
        </p:nvPicPr>
        <p:blipFill>
          <a:blip r:embed="rId4"/>
          <a:stretch>
            <a:fillRect/>
          </a:stretch>
        </p:blipFill>
        <p:spPr>
          <a:xfrm>
            <a:off x="0" y="2542810"/>
            <a:ext cx="6472785" cy="4315190"/>
          </a:xfrm>
          <a:prstGeom prst="rect">
            <a:avLst/>
          </a:prstGeom>
        </p:spPr>
      </p:pic>
    </p:spTree>
    <p:extLst>
      <p:ext uri="{BB962C8B-B14F-4D97-AF65-F5344CB8AC3E}">
        <p14:creationId xmlns:p14="http://schemas.microsoft.com/office/powerpoint/2010/main" val="353949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sp>
        <p:nvSpPr>
          <p:cNvPr id="6" name="Symbol zastępczy zawartości 2">
            <a:extLst>
              <a:ext uri="{FF2B5EF4-FFF2-40B4-BE49-F238E27FC236}">
                <a16:creationId xmlns:a16="http://schemas.microsoft.com/office/drawing/2014/main" id="{F089D475-2CDD-5EA7-4059-E0840CADD5AB}"/>
              </a:ext>
            </a:extLst>
          </p:cNvPr>
          <p:cNvSpPr txBox="1">
            <a:spLocks/>
          </p:cNvSpPr>
          <p:nvPr/>
        </p:nvSpPr>
        <p:spPr bwMode="auto">
          <a:xfrm>
            <a:off x="1723742" y="1684596"/>
            <a:ext cx="8249055" cy="3630597"/>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9" indent="-342909" algn="l" rtl="0" eaLnBrk="0" fontAlgn="base" hangingPunct="0">
              <a:spcBef>
                <a:spcPct val="20000"/>
              </a:spcBef>
              <a:spcAft>
                <a:spcPct val="0"/>
              </a:spcAft>
              <a:buChar char="•"/>
              <a:defRPr sz="3200">
                <a:solidFill>
                  <a:schemeClr val="tx1"/>
                </a:solidFill>
                <a:latin typeface="+mn-lt"/>
                <a:ea typeface="+mn-ea"/>
                <a:cs typeface="+mn-cs"/>
              </a:defRPr>
            </a:lvl1pPr>
            <a:lvl2pPr marL="742968" indent="-285757" algn="l" rtl="0" eaLnBrk="0" fontAlgn="base" hangingPunct="0">
              <a:spcBef>
                <a:spcPct val="20000"/>
              </a:spcBef>
              <a:spcAft>
                <a:spcPct val="0"/>
              </a:spcAft>
              <a:buChar char="–"/>
              <a:defRPr sz="2800">
                <a:solidFill>
                  <a:schemeClr val="tx1"/>
                </a:solidFill>
                <a:latin typeface="+mn-lt"/>
              </a:defRPr>
            </a:lvl2pPr>
            <a:lvl3pPr marL="1143029" indent="-228605" algn="l" rtl="0" eaLnBrk="0" fontAlgn="base" hangingPunct="0">
              <a:spcBef>
                <a:spcPct val="20000"/>
              </a:spcBef>
              <a:spcAft>
                <a:spcPct val="0"/>
              </a:spcAft>
              <a:buChar char="•"/>
              <a:defRPr sz="2400">
                <a:solidFill>
                  <a:schemeClr val="tx1"/>
                </a:solidFill>
                <a:latin typeface="+mn-lt"/>
              </a:defRPr>
            </a:lvl3pPr>
            <a:lvl4pPr marL="1600240" indent="-228605" algn="l" rtl="0" eaLnBrk="0" fontAlgn="base" hangingPunct="0">
              <a:spcBef>
                <a:spcPct val="20000"/>
              </a:spcBef>
              <a:spcAft>
                <a:spcPct val="0"/>
              </a:spcAft>
              <a:buChar char="–"/>
              <a:defRPr sz="2000">
                <a:solidFill>
                  <a:schemeClr val="tx1"/>
                </a:solidFill>
                <a:latin typeface="+mn-lt"/>
              </a:defRPr>
            </a:lvl4pPr>
            <a:lvl5pPr marL="2057451" indent="-228605" algn="l" rtl="0" eaLnBrk="0" fontAlgn="base" hangingPunct="0">
              <a:spcBef>
                <a:spcPct val="20000"/>
              </a:spcBef>
              <a:spcAft>
                <a:spcPct val="0"/>
              </a:spcAft>
              <a:buChar char="»"/>
              <a:defRPr sz="2000">
                <a:solidFill>
                  <a:schemeClr val="tx1"/>
                </a:solidFill>
                <a:latin typeface="+mn-lt"/>
              </a:defRPr>
            </a:lvl5pPr>
            <a:lvl6pPr marL="2514664" indent="-228605" algn="l" rtl="0" fontAlgn="base">
              <a:spcBef>
                <a:spcPct val="20000"/>
              </a:spcBef>
              <a:spcAft>
                <a:spcPct val="0"/>
              </a:spcAft>
              <a:buChar char="»"/>
              <a:defRPr sz="2000">
                <a:solidFill>
                  <a:schemeClr val="tx1"/>
                </a:solidFill>
                <a:latin typeface="+mn-lt"/>
              </a:defRPr>
            </a:lvl6pPr>
            <a:lvl7pPr marL="2971875" indent="-228605" algn="l" rtl="0" fontAlgn="base">
              <a:spcBef>
                <a:spcPct val="20000"/>
              </a:spcBef>
              <a:spcAft>
                <a:spcPct val="0"/>
              </a:spcAft>
              <a:buChar char="»"/>
              <a:defRPr sz="2000">
                <a:solidFill>
                  <a:schemeClr val="tx1"/>
                </a:solidFill>
                <a:latin typeface="+mn-lt"/>
              </a:defRPr>
            </a:lvl7pPr>
            <a:lvl8pPr marL="3429085" indent="-228605" algn="l" rtl="0" fontAlgn="base">
              <a:spcBef>
                <a:spcPct val="20000"/>
              </a:spcBef>
              <a:spcAft>
                <a:spcPct val="0"/>
              </a:spcAft>
              <a:buChar char="»"/>
              <a:defRPr sz="2000">
                <a:solidFill>
                  <a:schemeClr val="tx1"/>
                </a:solidFill>
                <a:latin typeface="+mn-lt"/>
              </a:defRPr>
            </a:lvl8pPr>
            <a:lvl9pPr marL="3886298" indent="-228605"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pl-PL" sz="4000" b="1" i="0" u="none" strike="noStrike" kern="0" cap="none" spc="0" normalizeH="0" baseline="0" noProof="0" dirty="0">
              <a:ln>
                <a:noFill/>
              </a:ln>
              <a:solidFill>
                <a:srgbClr val="7030A0"/>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pl-PL" b="1" i="0" u="none" strike="noStrike" kern="0" cap="none" spc="0" normalizeH="0" baseline="0" noProof="0" dirty="0">
                <a:ln>
                  <a:noFill/>
                </a:ln>
                <a:solidFill>
                  <a:srgbClr val="0070C0"/>
                </a:solidFill>
                <a:effectLst/>
                <a:uLnTx/>
                <a:uFillTx/>
                <a:latin typeface="Arial"/>
                <a:ea typeface="+mn-ea"/>
                <a:cs typeface="+mn-cs"/>
              </a:rPr>
              <a:t>KIEDY UCZYMY NASZE DZIECI                    I MŁODZIEŻ, ŻE PORAŻKA NIE JEST KOŃCEM – JEST PUNKTEM WYJŚCIA DO TEGO, ABY SPRÓBOWAĆ JESZCZE RAZ, INACZEJ..?  </a:t>
            </a:r>
          </a:p>
        </p:txBody>
      </p:sp>
    </p:spTree>
    <p:extLst>
      <p:ext uri="{BB962C8B-B14F-4D97-AF65-F5344CB8AC3E}">
        <p14:creationId xmlns:p14="http://schemas.microsoft.com/office/powerpoint/2010/main" val="808768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C56EEEC3-080D-6ACB-15F4-2888BF5D5051}"/>
              </a:ext>
            </a:extLst>
          </p:cNvPr>
          <p:cNvPicPr>
            <a:picLocks noChangeAspect="1"/>
          </p:cNvPicPr>
          <p:nvPr/>
        </p:nvPicPr>
        <p:blipFill rotWithShape="1">
          <a:blip r:embed="rId3"/>
          <a:srcRect b="7710"/>
          <a:stretch/>
        </p:blipFill>
        <p:spPr>
          <a:xfrm>
            <a:off x="2881006" y="1467190"/>
            <a:ext cx="6968878" cy="5026372"/>
          </a:xfrm>
          <a:prstGeom prst="rect">
            <a:avLst/>
          </a:prstGeom>
        </p:spPr>
      </p:pic>
      <p:sp>
        <p:nvSpPr>
          <p:cNvPr id="6" name="Prostokąt 5">
            <a:extLst>
              <a:ext uri="{FF2B5EF4-FFF2-40B4-BE49-F238E27FC236}">
                <a16:creationId xmlns:a16="http://schemas.microsoft.com/office/drawing/2014/main" id="{56CDB433-D9F5-0131-69B3-21FED8A7E14D}"/>
              </a:ext>
            </a:extLst>
          </p:cNvPr>
          <p:cNvSpPr/>
          <p:nvPr/>
        </p:nvSpPr>
        <p:spPr>
          <a:xfrm>
            <a:off x="3316797" y="6453329"/>
            <a:ext cx="6097297" cy="4046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l-PL" dirty="0"/>
              <a:t>Znalezione w sieci…</a:t>
            </a:r>
            <a:r>
              <a:rPr lang="pl-PL" dirty="0">
                <a:sym typeface="Wingdings" panose="05000000000000000000" pitchFamily="2" charset="2"/>
              </a:rPr>
              <a:t> </a:t>
            </a:r>
            <a:endParaRPr lang="pl-PL" dirty="0"/>
          </a:p>
        </p:txBody>
      </p:sp>
      <p:sp>
        <p:nvSpPr>
          <p:cNvPr id="3" name="Prostokąt 2">
            <a:extLst>
              <a:ext uri="{FF2B5EF4-FFF2-40B4-BE49-F238E27FC236}">
                <a16:creationId xmlns:a16="http://schemas.microsoft.com/office/drawing/2014/main" id="{89EFC1C1-6A1D-A6DD-8EB4-F4212D391753}"/>
              </a:ext>
            </a:extLst>
          </p:cNvPr>
          <p:cNvSpPr/>
          <p:nvPr/>
        </p:nvSpPr>
        <p:spPr>
          <a:xfrm>
            <a:off x="2422967" y="536294"/>
            <a:ext cx="6485681" cy="682906"/>
          </a:xfrm>
          <a:prstGeom prst="rect">
            <a:avLst/>
          </a:prstGeom>
          <a:solidFill>
            <a:srgbClr val="2235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dirty="0"/>
              <a:t>JAK UCZYMY? JAK WYMAGAMY? JAK OCENIAMY?</a:t>
            </a:r>
          </a:p>
        </p:txBody>
      </p:sp>
    </p:spTree>
    <p:extLst>
      <p:ext uri="{BB962C8B-B14F-4D97-AF65-F5344CB8AC3E}">
        <p14:creationId xmlns:p14="http://schemas.microsoft.com/office/powerpoint/2010/main" val="3137576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Picture 2">
            <a:extLst>
              <a:ext uri="{FF2B5EF4-FFF2-40B4-BE49-F238E27FC236}">
                <a16:creationId xmlns:a16="http://schemas.microsoft.com/office/drawing/2014/main" id="{1A5F5AD4-63FF-D9D6-60F2-4250D272E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052513"/>
            <a:ext cx="22288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e tekstowe 6">
            <a:extLst>
              <a:ext uri="{FF2B5EF4-FFF2-40B4-BE49-F238E27FC236}">
                <a16:creationId xmlns:a16="http://schemas.microsoft.com/office/drawing/2014/main" id="{520733CA-7B79-7FB3-F4EA-1B7E0B2D5F8B}"/>
              </a:ext>
            </a:extLst>
          </p:cNvPr>
          <p:cNvSpPr txBox="1"/>
          <p:nvPr/>
        </p:nvSpPr>
        <p:spPr>
          <a:xfrm>
            <a:off x="2129384" y="3353155"/>
            <a:ext cx="8753921" cy="2554545"/>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pl-PL" altLang="pl-PL" sz="3200" b="0" i="0" u="none" strike="noStrike" kern="0" cap="none" spc="0" normalizeH="0" baseline="0" noProof="0" dirty="0">
                <a:ln>
                  <a:noFill/>
                </a:ln>
                <a:solidFill>
                  <a:srgbClr val="0070C0"/>
                </a:solidFill>
                <a:effectLst/>
                <a:uLnTx/>
                <a:uFillTx/>
                <a:latin typeface="Arial"/>
                <a:ea typeface="+mn-ea"/>
                <a:cs typeface="+mn-cs"/>
              </a:rPr>
              <a:t>Profesor Uniwersytetu Melbourne w Australii, na którym pełni funkcje dyrektora Instytutu Badań Edukacyjnych Melbourne. Jest też twórcą koncepcji Widocznego Uczenia się (</a:t>
            </a:r>
            <a:r>
              <a:rPr kumimoji="0" lang="pl-PL" altLang="pl-PL" sz="3200" b="0" i="0" u="none" strike="noStrike" kern="0" cap="none" spc="0" normalizeH="0" baseline="0" noProof="0" dirty="0" err="1">
                <a:ln>
                  <a:noFill/>
                </a:ln>
                <a:solidFill>
                  <a:srgbClr val="0070C0"/>
                </a:solidFill>
                <a:effectLst/>
                <a:uLnTx/>
                <a:uFillTx/>
                <a:latin typeface="Arial"/>
                <a:ea typeface="+mn-ea"/>
                <a:cs typeface="+mn-cs"/>
              </a:rPr>
              <a:t>Visible</a:t>
            </a:r>
            <a:r>
              <a:rPr kumimoji="0" lang="pl-PL" altLang="pl-PL" sz="3200" b="0" i="0" u="none" strike="noStrike" kern="0" cap="none" spc="0" normalizeH="0" baseline="0" noProof="0" dirty="0">
                <a:ln>
                  <a:noFill/>
                </a:ln>
                <a:solidFill>
                  <a:srgbClr val="0070C0"/>
                </a:solidFill>
                <a:effectLst/>
                <a:uLnTx/>
                <a:uFillTx/>
                <a:latin typeface="Arial"/>
                <a:ea typeface="+mn-ea"/>
                <a:cs typeface="+mn-cs"/>
              </a:rPr>
              <a:t> Learning).</a:t>
            </a:r>
          </a:p>
        </p:txBody>
      </p:sp>
      <p:sp>
        <p:nvSpPr>
          <p:cNvPr id="9" name="pole tekstowe 8">
            <a:extLst>
              <a:ext uri="{FF2B5EF4-FFF2-40B4-BE49-F238E27FC236}">
                <a16:creationId xmlns:a16="http://schemas.microsoft.com/office/drawing/2014/main" id="{D6CF22C4-B1AB-CB5B-365D-16C9416221BB}"/>
              </a:ext>
            </a:extLst>
          </p:cNvPr>
          <p:cNvSpPr txBox="1"/>
          <p:nvPr/>
        </p:nvSpPr>
        <p:spPr>
          <a:xfrm>
            <a:off x="4853129" y="1745638"/>
            <a:ext cx="6095350" cy="769441"/>
          </a:xfrm>
          <a:prstGeom prst="rect">
            <a:avLst/>
          </a:prstGeom>
          <a:noFill/>
        </p:spPr>
        <p:txBody>
          <a:bodyPr wrap="square">
            <a:spAutoFit/>
          </a:bodyPr>
          <a:lstStyle/>
          <a:p>
            <a:r>
              <a:rPr kumimoji="0" lang="pl-PL" altLang="pl-PL" sz="4400" b="0" i="0" u="none" strike="noStrike" kern="0" cap="none" spc="0" normalizeH="0" baseline="0" noProof="0" dirty="0">
                <a:ln>
                  <a:noFill/>
                </a:ln>
                <a:solidFill>
                  <a:srgbClr val="0070C0"/>
                </a:solidFill>
                <a:effectLst/>
                <a:uLnTx/>
                <a:uFillTx/>
                <a:latin typeface="Arial"/>
                <a:ea typeface="+mj-ea"/>
                <a:cs typeface="+mj-cs"/>
              </a:rPr>
              <a:t>John </a:t>
            </a:r>
            <a:r>
              <a:rPr kumimoji="0" lang="pl-PL" altLang="pl-PL" sz="4400" b="0" i="0" u="none" strike="noStrike" kern="0" cap="none" spc="0" normalizeH="0" baseline="0" noProof="0" dirty="0" err="1">
                <a:ln>
                  <a:noFill/>
                </a:ln>
                <a:solidFill>
                  <a:srgbClr val="0070C0"/>
                </a:solidFill>
                <a:effectLst/>
                <a:uLnTx/>
                <a:uFillTx/>
                <a:latin typeface="Arial"/>
                <a:ea typeface="+mj-ea"/>
                <a:cs typeface="+mj-cs"/>
              </a:rPr>
              <a:t>Hattie</a:t>
            </a:r>
            <a:r>
              <a:rPr kumimoji="0" lang="pl-PL" altLang="pl-PL" sz="4400" b="0" i="0" u="none" strike="noStrike" kern="0" cap="none" spc="0" normalizeH="0" baseline="0" noProof="0" dirty="0">
                <a:ln>
                  <a:noFill/>
                </a:ln>
                <a:solidFill>
                  <a:srgbClr val="0070C0"/>
                </a:solidFill>
                <a:effectLst/>
                <a:uLnTx/>
                <a:uFillTx/>
                <a:latin typeface="Arial"/>
                <a:ea typeface="+mj-ea"/>
                <a:cs typeface="+mj-cs"/>
              </a:rPr>
              <a:t> </a:t>
            </a:r>
            <a:endParaRPr lang="pl-PL" dirty="0"/>
          </a:p>
        </p:txBody>
      </p:sp>
    </p:spTree>
    <p:extLst>
      <p:ext uri="{BB962C8B-B14F-4D97-AF65-F5344CB8AC3E}">
        <p14:creationId xmlns:p14="http://schemas.microsoft.com/office/powerpoint/2010/main" val="3633774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Picture 2">
            <a:extLst>
              <a:ext uri="{FF2B5EF4-FFF2-40B4-BE49-F238E27FC236}">
                <a16:creationId xmlns:a16="http://schemas.microsoft.com/office/drawing/2014/main" id="{5FB5EDFE-EDC7-C322-577B-8CB69018D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050" y="1693299"/>
            <a:ext cx="8087920" cy="452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ytuł 1">
            <a:extLst>
              <a:ext uri="{FF2B5EF4-FFF2-40B4-BE49-F238E27FC236}">
                <a16:creationId xmlns:a16="http://schemas.microsoft.com/office/drawing/2014/main" id="{053AFCB3-7559-82AB-B8CF-33B7D9A5104E}"/>
              </a:ext>
            </a:extLst>
          </p:cNvPr>
          <p:cNvSpPr txBox="1">
            <a:spLocks noChangeArrowheads="1"/>
          </p:cNvSpPr>
          <p:nvPr/>
        </p:nvSpPr>
        <p:spPr bwMode="auto">
          <a:xfrm>
            <a:off x="3058910" y="225632"/>
            <a:ext cx="57705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3200" b="0" i="0" u="none" strike="noStrike" kern="0" cap="none" spc="0" normalizeH="0" baseline="0" noProof="0" dirty="0">
                <a:ln>
                  <a:noFill/>
                </a:ln>
                <a:solidFill>
                  <a:srgbClr val="002060"/>
                </a:solidFill>
                <a:effectLst/>
                <a:uLnTx/>
                <a:uFillTx/>
                <a:latin typeface="Arial"/>
                <a:ea typeface="+mj-ea"/>
                <a:cs typeface="+mj-cs"/>
              </a:rPr>
              <a:t>Interwencje – czynniki mające największy wpływ na efekty nauczania/uczenia się</a:t>
            </a:r>
          </a:p>
        </p:txBody>
      </p:sp>
    </p:spTree>
    <p:extLst>
      <p:ext uri="{BB962C8B-B14F-4D97-AF65-F5344CB8AC3E}">
        <p14:creationId xmlns:p14="http://schemas.microsoft.com/office/powerpoint/2010/main" val="2988502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sp>
        <p:nvSpPr>
          <p:cNvPr id="3" name="Tytuł 1">
            <a:extLst>
              <a:ext uri="{FF2B5EF4-FFF2-40B4-BE49-F238E27FC236}">
                <a16:creationId xmlns:a16="http://schemas.microsoft.com/office/drawing/2014/main" id="{053AFCB3-7559-82AB-B8CF-33B7D9A5104E}"/>
              </a:ext>
            </a:extLst>
          </p:cNvPr>
          <p:cNvSpPr txBox="1">
            <a:spLocks noChangeArrowheads="1"/>
          </p:cNvSpPr>
          <p:nvPr/>
        </p:nvSpPr>
        <p:spPr bwMode="auto">
          <a:xfrm>
            <a:off x="3058910" y="225632"/>
            <a:ext cx="57705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3200" b="0" i="0" u="none" strike="noStrike" kern="0" cap="none" spc="0" normalizeH="0" baseline="0" noProof="0" dirty="0">
                <a:ln>
                  <a:noFill/>
                </a:ln>
                <a:solidFill>
                  <a:srgbClr val="002060"/>
                </a:solidFill>
                <a:effectLst/>
                <a:uLnTx/>
                <a:uFillTx/>
                <a:latin typeface="Arial"/>
                <a:ea typeface="+mj-ea"/>
                <a:cs typeface="+mj-cs"/>
              </a:rPr>
              <a:t>Interwencje – czynniki mające największy wpływ na efekty nauczania/uczenia się</a:t>
            </a:r>
          </a:p>
        </p:txBody>
      </p:sp>
      <p:pic>
        <p:nvPicPr>
          <p:cNvPr id="6" name="Picture 2">
            <a:extLst>
              <a:ext uri="{FF2B5EF4-FFF2-40B4-BE49-F238E27FC236}">
                <a16:creationId xmlns:a16="http://schemas.microsoft.com/office/drawing/2014/main" id="{5FA5B10F-AC6B-92E6-8740-3B20D17AE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926" y="1549063"/>
            <a:ext cx="8513352" cy="492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673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sp>
        <p:nvSpPr>
          <p:cNvPr id="3" name="pole tekstowe 2">
            <a:extLst>
              <a:ext uri="{FF2B5EF4-FFF2-40B4-BE49-F238E27FC236}">
                <a16:creationId xmlns:a16="http://schemas.microsoft.com/office/drawing/2014/main" id="{4F35DA22-FAD1-DF60-53BC-7478CB608D23}"/>
              </a:ext>
            </a:extLst>
          </p:cNvPr>
          <p:cNvSpPr txBox="1"/>
          <p:nvPr/>
        </p:nvSpPr>
        <p:spPr>
          <a:xfrm>
            <a:off x="957201" y="1660258"/>
            <a:ext cx="9505869"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4000" b="1" i="1" u="none" strike="noStrike" kern="1200" cap="none" spc="0" normalizeH="0" baseline="0" noProof="0" dirty="0">
                <a:ln>
                  <a:noFill/>
                </a:ln>
                <a:solidFill>
                  <a:srgbClr val="C00000"/>
                </a:solidFill>
                <a:effectLst/>
                <a:uLnTx/>
                <a:uFillTx/>
                <a:latin typeface="Arial"/>
                <a:ea typeface="+mn-ea"/>
                <a:cs typeface="+mn-cs"/>
              </a:rPr>
              <a:t>NA CO STAWIAMY W SZKOLE ROZWOJU?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4000" b="1" i="1" u="none" strike="noStrike" kern="1200" cap="none" spc="0" normalizeH="0" baseline="0" noProof="0" dirty="0">
              <a:ln>
                <a:noFill/>
              </a:ln>
              <a:solidFill>
                <a:srgbClr val="0070C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4000" b="1" i="1" u="none" strike="noStrike" kern="1200" cap="none" spc="0" normalizeH="0" baseline="0" noProof="0" dirty="0">
                <a:ln>
                  <a:noFill/>
                </a:ln>
                <a:solidFill>
                  <a:srgbClr val="0070C0"/>
                </a:solidFill>
                <a:effectLst/>
                <a:uLnTx/>
                <a:uFillTx/>
                <a:latin typeface="Arial"/>
                <a:ea typeface="+mn-ea"/>
                <a:cs typeface="+mn-cs"/>
              </a:rPr>
              <a:t>TRWAŁOŚĆ EFEKTÓW NAUCZANIA/UCZENIA SIĘ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4000" b="1" i="1" u="none" strike="noStrike" kern="1200" cap="none" spc="0" normalizeH="0" baseline="0" noProof="0" dirty="0">
                <a:ln>
                  <a:noFill/>
                </a:ln>
                <a:solidFill>
                  <a:srgbClr val="0070C0"/>
                </a:solidFill>
                <a:effectLst/>
                <a:uLnTx/>
                <a:uFillTx/>
                <a:latin typeface="Arial"/>
                <a:ea typeface="+mn-ea"/>
                <a:cs typeface="+mn-cs"/>
              </a:rPr>
              <a:t>CZY SUKCES W POSTACI OCEN?</a:t>
            </a:r>
          </a:p>
        </p:txBody>
      </p:sp>
    </p:spTree>
    <p:extLst>
      <p:ext uri="{BB962C8B-B14F-4D97-AF65-F5344CB8AC3E}">
        <p14:creationId xmlns:p14="http://schemas.microsoft.com/office/powerpoint/2010/main" val="2207795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EE0FE82-9204-D11A-5BA5-38B0371DE298}"/>
              </a:ext>
            </a:extLst>
          </p:cNvPr>
          <p:cNvSpPr>
            <a:spLocks noGrp="1"/>
          </p:cNvSpPr>
          <p:nvPr>
            <p:ph type="title"/>
          </p:nvPr>
        </p:nvSpPr>
        <p:spPr>
          <a:xfrm>
            <a:off x="272374" y="131910"/>
            <a:ext cx="5534257" cy="1143000"/>
          </a:xfrm>
          <a:solidFill>
            <a:schemeClr val="accent5">
              <a:lumMod val="75000"/>
            </a:schemeClr>
          </a:solidFill>
        </p:spPr>
        <p:txBody>
          <a:bodyPr/>
          <a:lstStyle/>
          <a:p>
            <a:r>
              <a:rPr lang="pl-PL" sz="3200" b="1" dirty="0">
                <a:solidFill>
                  <a:schemeClr val="bg1"/>
                </a:solidFill>
              </a:rPr>
              <a:t>Na co postawić w szkolnej strategii nauczania?</a:t>
            </a:r>
          </a:p>
        </p:txBody>
      </p:sp>
      <p:sp>
        <p:nvSpPr>
          <p:cNvPr id="3" name="Symbol zastępczy zawartości 2">
            <a:extLst>
              <a:ext uri="{FF2B5EF4-FFF2-40B4-BE49-F238E27FC236}">
                <a16:creationId xmlns:a16="http://schemas.microsoft.com/office/drawing/2014/main" id="{24B7E2A7-B85D-E826-4211-884F578815FE}"/>
              </a:ext>
            </a:extLst>
          </p:cNvPr>
          <p:cNvSpPr>
            <a:spLocks noGrp="1"/>
          </p:cNvSpPr>
          <p:nvPr>
            <p:ph idx="1"/>
          </p:nvPr>
        </p:nvSpPr>
        <p:spPr>
          <a:xfrm>
            <a:off x="562907" y="1420238"/>
            <a:ext cx="5486400" cy="3921547"/>
          </a:xfrm>
        </p:spPr>
        <p:txBody>
          <a:bodyPr/>
          <a:lstStyle/>
          <a:p>
            <a:pPr marL="0" indent="0">
              <a:buNone/>
            </a:pPr>
            <a:r>
              <a:rPr lang="pl-PL" sz="2400" b="0" i="0" dirty="0">
                <a:solidFill>
                  <a:srgbClr val="000000"/>
                </a:solidFill>
                <a:effectLst/>
                <a:latin typeface="Lora"/>
              </a:rPr>
              <a:t>prof. </a:t>
            </a:r>
            <a:r>
              <a:rPr lang="pl-PL" sz="2400" b="0" i="0" dirty="0" err="1">
                <a:solidFill>
                  <a:srgbClr val="000000"/>
                </a:solidFill>
                <a:effectLst/>
                <a:latin typeface="Lora"/>
              </a:rPr>
              <a:t>Carol</a:t>
            </a:r>
            <a:r>
              <a:rPr lang="pl-PL" sz="2400" b="0" i="0" dirty="0">
                <a:solidFill>
                  <a:srgbClr val="000000"/>
                </a:solidFill>
                <a:effectLst/>
                <a:latin typeface="Lora"/>
              </a:rPr>
              <a:t> Susan </a:t>
            </a:r>
            <a:r>
              <a:rPr lang="pl-PL" sz="2400" b="0" i="0" dirty="0" err="1">
                <a:solidFill>
                  <a:srgbClr val="000000"/>
                </a:solidFill>
                <a:effectLst/>
                <a:latin typeface="Lora"/>
              </a:rPr>
              <a:t>Dweck</a:t>
            </a:r>
            <a:endParaRPr lang="pl-PL" sz="2400" b="0" i="0" dirty="0">
              <a:solidFill>
                <a:srgbClr val="000000"/>
              </a:solidFill>
              <a:effectLst/>
              <a:latin typeface="Lora"/>
            </a:endParaRPr>
          </a:p>
          <a:p>
            <a:pPr marL="0" indent="0">
              <a:buNone/>
            </a:pPr>
            <a:r>
              <a:rPr lang="pl-PL" sz="2400" b="1" i="0" dirty="0">
                <a:solidFill>
                  <a:srgbClr val="000000"/>
                </a:solidFill>
                <a:effectLst/>
                <a:latin typeface="Lora"/>
              </a:rPr>
              <a:t>Amerykańska psycholog, profesor Stanford University.</a:t>
            </a:r>
            <a:br>
              <a:rPr lang="pl-PL" sz="2400" dirty="0"/>
            </a:br>
            <a:r>
              <a:rPr lang="pl-PL" sz="2400" b="0" i="0" dirty="0">
                <a:solidFill>
                  <a:srgbClr val="000000"/>
                </a:solidFill>
                <a:effectLst/>
                <a:latin typeface="Lora"/>
              </a:rPr>
              <a:t>Jej praca naukowa łączy psychologię rozwojową, psychologię społeczną i psychologię osobowości oraz analizuje koncepcje siebie, których ludzie używają do kształtowania siebie i kierowania swoim zachowaniem. </a:t>
            </a:r>
          </a:p>
          <a:p>
            <a:pPr marL="0" indent="0">
              <a:buNone/>
            </a:pPr>
            <a:r>
              <a:rPr lang="pl-PL" sz="2400" b="0" i="0" dirty="0">
                <a:solidFill>
                  <a:srgbClr val="000000"/>
                </a:solidFill>
                <a:effectLst/>
                <a:latin typeface="Lora"/>
              </a:rPr>
              <a:t>W badaniach analizuje genezę tych koncepcji, ich rolę w motywacji i samoregulacji oraz ich wpływ na osiągnięcia i procesy interpersonalne.</a:t>
            </a:r>
            <a:endParaRPr lang="pl-PL" sz="2400" dirty="0"/>
          </a:p>
        </p:txBody>
      </p:sp>
      <p:pic>
        <p:nvPicPr>
          <p:cNvPr id="1026" name="Picture 2" descr="Stanford University's Carol Dweck on the Growth Mindset and Education |  OneDublin.org">
            <a:extLst>
              <a:ext uri="{FF2B5EF4-FFF2-40B4-BE49-F238E27FC236}">
                <a16:creationId xmlns:a16="http://schemas.microsoft.com/office/drawing/2014/main" id="{18CEFAAC-9108-E8EA-9CB2-6CE1DEB4B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0802"/>
            <a:ext cx="5564855" cy="4168270"/>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6859E7F8-059F-F6E9-8A0A-09334CFDD838}"/>
              </a:ext>
            </a:extLst>
          </p:cNvPr>
          <p:cNvPicPr>
            <a:picLocks noChangeAspect="1"/>
          </p:cNvPicPr>
          <p:nvPr/>
        </p:nvPicPr>
        <p:blipFill>
          <a:blip r:embed="rId3"/>
          <a:stretch>
            <a:fillRect/>
          </a:stretch>
        </p:blipFill>
        <p:spPr>
          <a:xfrm>
            <a:off x="6096000" y="3067420"/>
            <a:ext cx="2418347" cy="3487510"/>
          </a:xfrm>
          <a:prstGeom prst="rect">
            <a:avLst/>
          </a:prstGeom>
        </p:spPr>
      </p:pic>
    </p:spTree>
    <p:extLst>
      <p:ext uri="{BB962C8B-B14F-4D97-AF65-F5344CB8AC3E}">
        <p14:creationId xmlns:p14="http://schemas.microsoft.com/office/powerpoint/2010/main" val="4168026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17742B-6530-1D93-9D76-27D206ADE070}"/>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A6AD055D-1526-0C47-DB03-CF8459BBBAF0}"/>
              </a:ext>
            </a:extLst>
          </p:cNvPr>
          <p:cNvSpPr>
            <a:spLocks noGrp="1"/>
          </p:cNvSpPr>
          <p:nvPr>
            <p:ph idx="1"/>
          </p:nvPr>
        </p:nvSpPr>
        <p:spPr>
          <a:xfrm>
            <a:off x="277792" y="274639"/>
            <a:ext cx="10629367" cy="6049701"/>
          </a:xfrm>
          <a:solidFill>
            <a:schemeClr val="bg1"/>
          </a:solidFill>
        </p:spPr>
        <p:txBody>
          <a:bodyPr/>
          <a:lstStyle/>
          <a:p>
            <a:pPr marL="0" indent="0">
              <a:buNone/>
            </a:pPr>
            <a:r>
              <a:rPr lang="pl-PL" dirty="0" err="1">
                <a:solidFill>
                  <a:srgbClr val="000000"/>
                </a:solidFill>
              </a:rPr>
              <a:t>Carol</a:t>
            </a:r>
            <a:r>
              <a:rPr lang="pl-PL" dirty="0">
                <a:solidFill>
                  <a:srgbClr val="000000"/>
                </a:solidFill>
              </a:rPr>
              <a:t> </a:t>
            </a:r>
            <a:r>
              <a:rPr lang="pl-PL" dirty="0" err="1">
                <a:solidFill>
                  <a:srgbClr val="000000"/>
                </a:solidFill>
              </a:rPr>
              <a:t>Dweck</a:t>
            </a:r>
            <a:r>
              <a:rPr lang="pl-PL" dirty="0">
                <a:solidFill>
                  <a:srgbClr val="000000"/>
                </a:solidFill>
              </a:rPr>
              <a:t> wykazuje, że </a:t>
            </a:r>
            <a:r>
              <a:rPr lang="pl-PL" sz="3200" b="0" i="0" u="none" strike="noStrike" baseline="0" dirty="0">
                <a:solidFill>
                  <a:srgbClr val="000000"/>
                </a:solidFill>
              </a:rPr>
              <a:t>NIEZMIENNOŚĆ INTELIGENCJI - implikuje przeświadczenie, że </a:t>
            </a:r>
            <a:r>
              <a:rPr lang="pl-PL" sz="3200" b="1" i="0" u="none" strike="noStrike" baseline="0" dirty="0">
                <a:solidFill>
                  <a:srgbClr val="C00000"/>
                </a:solidFill>
              </a:rPr>
              <a:t>jeżeli ktoś potrzebuje włożyć wiele wysiłku w zadanie, to nie ma wystarczających zdolności</a:t>
            </a:r>
            <a:r>
              <a:rPr lang="pl-PL" sz="3200" b="1" i="0" u="none" strike="noStrike" baseline="0" dirty="0">
                <a:solidFill>
                  <a:srgbClr val="000000"/>
                </a:solidFill>
              </a:rPr>
              <a:t>. </a:t>
            </a:r>
          </a:p>
          <a:p>
            <a:pPr marL="0" indent="0">
              <a:buNone/>
            </a:pPr>
            <a:r>
              <a:rPr lang="pl-PL" sz="3200" b="0" i="0" u="none" strike="noStrike" baseline="0" dirty="0">
                <a:solidFill>
                  <a:srgbClr val="000000"/>
                </a:solidFill>
              </a:rPr>
              <a:t>Zdolności zatem powinny powodować, że </a:t>
            </a:r>
            <a:r>
              <a:rPr lang="pl-PL" sz="3200" b="1" i="0" u="none" strike="noStrike" baseline="0" dirty="0">
                <a:solidFill>
                  <a:srgbClr val="000000"/>
                </a:solidFill>
              </a:rPr>
              <a:t>„wszystko udaje się w sposób naturalny”</a:t>
            </a:r>
            <a:r>
              <a:rPr lang="pl-PL" sz="3200" b="0" i="0" u="none" strike="noStrike" baseline="0" dirty="0">
                <a:solidFill>
                  <a:srgbClr val="000000"/>
                </a:solidFill>
              </a:rPr>
              <a:t>. </a:t>
            </a:r>
            <a:r>
              <a:rPr lang="pl-PL" sz="3200" b="0" i="0" u="none" strike="noStrike" baseline="0" dirty="0" err="1">
                <a:solidFill>
                  <a:srgbClr val="000000"/>
                </a:solidFill>
              </a:rPr>
              <a:t>Dweck</a:t>
            </a:r>
            <a:r>
              <a:rPr lang="pl-PL" sz="3200" b="0" i="0" u="none" strike="noStrike" baseline="0" dirty="0">
                <a:solidFill>
                  <a:srgbClr val="000000"/>
                </a:solidFill>
              </a:rPr>
              <a:t> (2010, s. 17) </a:t>
            </a:r>
          </a:p>
          <a:p>
            <a:pPr marL="0" indent="0">
              <a:buNone/>
            </a:pPr>
            <a:endParaRPr lang="pl-PL" sz="3200" b="0" i="0" u="none" strike="noStrike" baseline="0" dirty="0">
              <a:solidFill>
                <a:srgbClr val="000000"/>
              </a:solidFill>
            </a:endParaRPr>
          </a:p>
          <a:p>
            <a:pPr marL="0" indent="0">
              <a:buNone/>
            </a:pPr>
            <a:r>
              <a:rPr lang="pl-PL" dirty="0" err="1">
                <a:solidFill>
                  <a:srgbClr val="C00000"/>
                </a:solidFill>
              </a:rPr>
              <a:t>Hmmm</a:t>
            </a:r>
            <a:r>
              <a:rPr lang="pl-PL" dirty="0">
                <a:solidFill>
                  <a:srgbClr val="C00000"/>
                </a:solidFill>
              </a:rPr>
              <a:t>…Czy to prawda?</a:t>
            </a:r>
            <a:endParaRPr lang="pl-PL" sz="3200" b="0" i="0" u="none" strike="noStrike" baseline="0" dirty="0">
              <a:solidFill>
                <a:srgbClr val="C00000"/>
              </a:solidFill>
            </a:endParaRPr>
          </a:p>
          <a:p>
            <a:pPr marL="0" indent="0">
              <a:buNone/>
            </a:pPr>
            <a:r>
              <a:rPr lang="pl-PL" dirty="0">
                <a:solidFill>
                  <a:srgbClr val="C00000"/>
                </a:solidFill>
              </a:rPr>
              <a:t>Może znacie przykład </a:t>
            </a:r>
            <a:r>
              <a:rPr lang="pl-PL" sz="3200" b="1" i="0" u="none" strike="noStrike" baseline="0" dirty="0">
                <a:solidFill>
                  <a:srgbClr val="C00000"/>
                </a:solidFill>
              </a:rPr>
              <a:t>ucznia, który mówi, że kiedy jest zmuszony do ciężkiej pracy, to czuje się jak głupiec</a:t>
            </a:r>
            <a:r>
              <a:rPr lang="pl-PL" sz="4800" b="1" dirty="0">
                <a:solidFill>
                  <a:srgbClr val="C00000"/>
                </a:solidFill>
              </a:rPr>
              <a:t>…?</a:t>
            </a:r>
            <a:endParaRPr lang="pl-PL" b="1" dirty="0">
              <a:solidFill>
                <a:srgbClr val="C00000"/>
              </a:solidFill>
            </a:endParaRPr>
          </a:p>
        </p:txBody>
      </p:sp>
      <p:pic>
        <p:nvPicPr>
          <p:cNvPr id="4" name="Obraz 3">
            <a:extLst>
              <a:ext uri="{FF2B5EF4-FFF2-40B4-BE49-F238E27FC236}">
                <a16:creationId xmlns:a16="http://schemas.microsoft.com/office/drawing/2014/main" id="{A29D27EB-E0D5-C810-7069-97FDB8A361C1}"/>
              </a:ext>
            </a:extLst>
          </p:cNvPr>
          <p:cNvPicPr>
            <a:picLocks noChangeAspect="1"/>
          </p:cNvPicPr>
          <p:nvPr/>
        </p:nvPicPr>
        <p:blipFill>
          <a:blip r:embed="rId2"/>
          <a:stretch>
            <a:fillRect/>
          </a:stretch>
        </p:blipFill>
        <p:spPr>
          <a:xfrm rot="5400000">
            <a:off x="9457707" y="4058891"/>
            <a:ext cx="2731245" cy="2737341"/>
          </a:xfrm>
          <a:prstGeom prst="rect">
            <a:avLst/>
          </a:prstGeom>
        </p:spPr>
      </p:pic>
    </p:spTree>
    <p:extLst>
      <p:ext uri="{BB962C8B-B14F-4D97-AF65-F5344CB8AC3E}">
        <p14:creationId xmlns:p14="http://schemas.microsoft.com/office/powerpoint/2010/main" val="3562353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F26A27C5-8B6C-E1B8-9F6D-971B118F3378}"/>
              </a:ext>
            </a:extLst>
          </p:cNvPr>
          <p:cNvSpPr>
            <a:spLocks noGrp="1"/>
          </p:cNvSpPr>
          <p:nvPr>
            <p:ph type="body" idx="1"/>
          </p:nvPr>
        </p:nvSpPr>
        <p:spPr>
          <a:xfrm>
            <a:off x="393539" y="289367"/>
            <a:ext cx="5567423" cy="762351"/>
          </a:xfrm>
          <a:solidFill>
            <a:srgbClr val="FFFF00"/>
          </a:solidFill>
        </p:spPr>
        <p:txBody>
          <a:bodyPr/>
          <a:lstStyle/>
          <a:p>
            <a:r>
              <a:rPr lang="pl-PL" dirty="0"/>
              <a:t>TEORIA WZROSTOWA</a:t>
            </a:r>
          </a:p>
        </p:txBody>
      </p:sp>
      <p:sp>
        <p:nvSpPr>
          <p:cNvPr id="3" name="Symbol zastępczy zawartości 2">
            <a:extLst>
              <a:ext uri="{FF2B5EF4-FFF2-40B4-BE49-F238E27FC236}">
                <a16:creationId xmlns:a16="http://schemas.microsoft.com/office/drawing/2014/main" id="{C7BB1BCD-49CB-6DE1-2EEE-8947D6D179AC}"/>
              </a:ext>
            </a:extLst>
          </p:cNvPr>
          <p:cNvSpPr>
            <a:spLocks noGrp="1"/>
          </p:cNvSpPr>
          <p:nvPr>
            <p:ph sz="half" idx="2"/>
          </p:nvPr>
        </p:nvSpPr>
        <p:spPr>
          <a:xfrm>
            <a:off x="505427" y="1241184"/>
            <a:ext cx="5386917" cy="3951288"/>
          </a:xfrm>
          <a:solidFill>
            <a:schemeClr val="bg1"/>
          </a:solidFill>
        </p:spPr>
        <p:txBody>
          <a:bodyPr/>
          <a:lstStyle/>
          <a:p>
            <a:pPr marL="0" indent="0">
              <a:buNone/>
            </a:pPr>
            <a:r>
              <a:rPr lang="pl-PL" sz="2800" b="0" i="0" u="none" strike="noStrike" baseline="0" dirty="0">
                <a:solidFill>
                  <a:srgbClr val="000000"/>
                </a:solidFill>
                <a:latin typeface="+mj-lt"/>
              </a:rPr>
              <a:t>1. Kierujący się </a:t>
            </a:r>
            <a:r>
              <a:rPr lang="pl-PL" sz="2800" b="1" i="0" u="none" strike="noStrike" baseline="0" dirty="0">
                <a:solidFill>
                  <a:srgbClr val="000000"/>
                </a:solidFill>
                <a:highlight>
                  <a:srgbClr val="FFFF00"/>
                </a:highlight>
                <a:latin typeface="+mj-lt"/>
              </a:rPr>
              <a:t>„teorią” wzrostową </a:t>
            </a:r>
            <a:r>
              <a:rPr lang="pl-PL" sz="2800" b="0" i="0" u="none" strike="noStrike" baseline="0" dirty="0">
                <a:solidFill>
                  <a:srgbClr val="000000"/>
                </a:solidFill>
                <a:latin typeface="+mj-lt"/>
              </a:rPr>
              <a:t>przypisujemy porażkę niewystarczającemu </a:t>
            </a:r>
            <a:r>
              <a:rPr lang="pl-PL" sz="2800" b="1" i="0" u="none" strike="noStrike" baseline="0" dirty="0">
                <a:latin typeface="+mj-lt"/>
              </a:rPr>
              <a:t>wysiłkowi.</a:t>
            </a:r>
          </a:p>
          <a:p>
            <a:pPr marL="0" indent="0">
              <a:buNone/>
            </a:pPr>
            <a:r>
              <a:rPr lang="pl-PL" sz="2800" dirty="0">
                <a:solidFill>
                  <a:srgbClr val="000000"/>
                </a:solidFill>
                <a:latin typeface="+mj-lt"/>
              </a:rPr>
              <a:t>P</a:t>
            </a:r>
            <a:r>
              <a:rPr lang="pl-PL" sz="2800" b="0" i="0" u="none" strike="noStrike" baseline="0" dirty="0">
                <a:solidFill>
                  <a:srgbClr val="000000"/>
                </a:solidFill>
                <a:latin typeface="+mj-lt"/>
              </a:rPr>
              <a:t>odczas pracy nad </a:t>
            </a:r>
            <a:r>
              <a:rPr lang="pl-PL" sz="2800" dirty="0">
                <a:solidFill>
                  <a:srgbClr val="000000"/>
                </a:solidFill>
                <a:latin typeface="+mj-lt"/>
              </a:rPr>
              <a:t>trudnym zadaniem </a:t>
            </a:r>
            <a:r>
              <a:rPr lang="pl-PL" sz="2800" b="0" i="0" u="none" strike="noStrike" baseline="0" dirty="0">
                <a:solidFill>
                  <a:srgbClr val="000000"/>
                </a:solidFill>
                <a:latin typeface="+mj-lt"/>
              </a:rPr>
              <a:t>przyjmują strategię </a:t>
            </a:r>
            <a:r>
              <a:rPr lang="pl-PL" sz="2800" b="0" i="0" u="none" strike="noStrike" baseline="0" dirty="0">
                <a:solidFill>
                  <a:srgbClr val="000000"/>
                </a:solidFill>
                <a:highlight>
                  <a:srgbClr val="FFFF00"/>
                </a:highlight>
                <a:latin typeface="+mj-lt"/>
              </a:rPr>
              <a:t>zorientowaną na mistrzostwo </a:t>
            </a:r>
            <a:r>
              <a:rPr lang="pl-PL" sz="2800" b="0" i="0" u="none" strike="noStrike" baseline="0" dirty="0">
                <a:solidFill>
                  <a:srgbClr val="000000"/>
                </a:solidFill>
                <a:latin typeface="+mj-lt"/>
              </a:rPr>
              <a:t>(</a:t>
            </a:r>
            <a:r>
              <a:rPr lang="pl-PL" sz="2800" b="1" i="0" u="none" strike="noStrike" baseline="0" dirty="0">
                <a:solidFill>
                  <a:srgbClr val="000000"/>
                </a:solidFill>
                <a:latin typeface="+mj-lt"/>
              </a:rPr>
              <a:t>zwiększenie wysiłku albo zmiana sposobu postępowania).</a:t>
            </a:r>
          </a:p>
        </p:txBody>
      </p:sp>
      <p:sp>
        <p:nvSpPr>
          <p:cNvPr id="5" name="Symbol zastępczy tekstu 4">
            <a:extLst>
              <a:ext uri="{FF2B5EF4-FFF2-40B4-BE49-F238E27FC236}">
                <a16:creationId xmlns:a16="http://schemas.microsoft.com/office/drawing/2014/main" id="{2F8CAFA5-A7C5-FA4E-17F5-7FE2B52ADFF8}"/>
              </a:ext>
            </a:extLst>
          </p:cNvPr>
          <p:cNvSpPr>
            <a:spLocks noGrp="1"/>
          </p:cNvSpPr>
          <p:nvPr>
            <p:ph type="body" sz="quarter" idx="3"/>
          </p:nvPr>
        </p:nvSpPr>
        <p:spPr>
          <a:xfrm>
            <a:off x="5960962" y="289367"/>
            <a:ext cx="5389033" cy="856527"/>
          </a:xfrm>
          <a:solidFill>
            <a:srgbClr val="FFCC00"/>
          </a:solidFill>
        </p:spPr>
        <p:txBody>
          <a:bodyPr/>
          <a:lstStyle/>
          <a:p>
            <a:r>
              <a:rPr lang="pl-PL" dirty="0"/>
              <a:t>TEORIA ZORIENTOWANA NA NIEZMIENNOŚĆ INTELIGENCJI</a:t>
            </a:r>
          </a:p>
        </p:txBody>
      </p:sp>
      <p:sp>
        <p:nvSpPr>
          <p:cNvPr id="6" name="Symbol zastępczy zawartości 5">
            <a:extLst>
              <a:ext uri="{FF2B5EF4-FFF2-40B4-BE49-F238E27FC236}">
                <a16:creationId xmlns:a16="http://schemas.microsoft.com/office/drawing/2014/main" id="{63EB7554-B652-F607-F93B-084725F7EEC3}"/>
              </a:ext>
            </a:extLst>
          </p:cNvPr>
          <p:cNvSpPr>
            <a:spLocks noGrp="1"/>
          </p:cNvSpPr>
          <p:nvPr>
            <p:ph sz="quarter" idx="4"/>
          </p:nvPr>
        </p:nvSpPr>
        <p:spPr>
          <a:xfrm>
            <a:off x="5815261" y="1138178"/>
            <a:ext cx="5389033" cy="3951288"/>
          </a:xfr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pl-PL" b="0" i="0" u="none" strike="noStrike" kern="0" cap="none" spc="0" normalizeH="0" baseline="0" noProof="0" dirty="0">
                <a:ln>
                  <a:noFill/>
                </a:ln>
                <a:solidFill>
                  <a:srgbClr val="000000"/>
                </a:solidFill>
                <a:effectLst/>
                <a:uLnTx/>
                <a:uFillTx/>
                <a:latin typeface="Arial"/>
                <a:ea typeface="+mn-ea"/>
                <a:cs typeface="+mn-cs"/>
              </a:rPr>
              <a:t>2. Kierujący się </a:t>
            </a:r>
            <a:r>
              <a:rPr kumimoji="0" lang="pl-PL" sz="2800" b="1" i="0" u="none" strike="noStrike" kern="0" cap="none" spc="0" normalizeH="0" baseline="0" noProof="0" dirty="0">
                <a:ln>
                  <a:noFill/>
                </a:ln>
                <a:solidFill>
                  <a:srgbClr val="000000"/>
                </a:solidFill>
                <a:effectLst/>
                <a:uLnTx/>
                <a:uFillTx/>
                <a:latin typeface="Arial"/>
                <a:ea typeface="+mn-ea"/>
                <a:cs typeface="+mn-cs"/>
              </a:rPr>
              <a:t>przekonaniem o </a:t>
            </a:r>
            <a:r>
              <a:rPr kumimoji="0" lang="pl-PL" sz="2800" b="1" i="0" u="none" strike="noStrike" kern="0" cap="none" spc="0" normalizeH="0" baseline="0" noProof="0" dirty="0">
                <a:ln>
                  <a:noFill/>
                </a:ln>
                <a:solidFill>
                  <a:srgbClr val="000000"/>
                </a:solidFill>
                <a:effectLst/>
                <a:highlight>
                  <a:srgbClr val="FFCC99"/>
                </a:highlight>
                <a:uLnTx/>
                <a:uFillTx/>
                <a:latin typeface="Arial"/>
                <a:ea typeface="+mn-ea"/>
                <a:cs typeface="+mn-cs"/>
              </a:rPr>
              <a:t>niezmienności inteligencji </a:t>
            </a:r>
            <a:r>
              <a:rPr kumimoji="0" lang="pl-PL" sz="2800" b="0" i="0" u="none" strike="noStrike" kern="0" cap="none" spc="0" normalizeH="0" baseline="0" noProof="0" dirty="0">
                <a:ln>
                  <a:noFill/>
                </a:ln>
                <a:solidFill>
                  <a:srgbClr val="000000"/>
                </a:solidFill>
                <a:effectLst/>
                <a:uLnTx/>
                <a:uFillTx/>
                <a:latin typeface="Arial"/>
                <a:ea typeface="+mn-ea"/>
                <a:cs typeface="+mn-cs"/>
              </a:rPr>
              <a:t>przypisujemy porażkę niskiemu </a:t>
            </a:r>
            <a:r>
              <a:rPr kumimoji="0" lang="pl-PL" sz="2800" b="1" i="0" u="none" strike="noStrike" kern="0" cap="none" spc="0" normalizeH="0" baseline="0" noProof="0" dirty="0">
                <a:ln>
                  <a:noFill/>
                </a:ln>
                <a:solidFill>
                  <a:srgbClr val="C00000"/>
                </a:solidFill>
                <a:effectLst/>
                <a:uLnTx/>
                <a:uFillTx/>
                <a:latin typeface="Arial"/>
                <a:ea typeface="+mn-ea"/>
                <a:cs typeface="+mn-cs"/>
              </a:rPr>
              <a:t>poziomowi zdolności </a:t>
            </a:r>
            <a:r>
              <a:rPr kumimoji="0" lang="pl-PL" sz="2000" b="0" i="0" u="none" strike="noStrike" kern="0" cap="none" spc="0" normalizeH="0" baseline="0" noProof="0" dirty="0">
                <a:ln>
                  <a:noFill/>
                </a:ln>
                <a:solidFill>
                  <a:srgbClr val="000000"/>
                </a:solidFill>
                <a:effectLst/>
                <a:uLnTx/>
                <a:uFillTx/>
                <a:latin typeface="Arial"/>
                <a:ea typeface="+mn-ea"/>
                <a:cs typeface="+mn-cs"/>
              </a:rPr>
              <a:t>(Henderson, </a:t>
            </a:r>
            <a:r>
              <a:rPr kumimoji="0" lang="pl-PL" sz="2000" b="0" i="0" u="none" strike="noStrike" kern="0" cap="none" spc="0" normalizeH="0" baseline="0" noProof="0" dirty="0" err="1">
                <a:ln>
                  <a:noFill/>
                </a:ln>
                <a:solidFill>
                  <a:srgbClr val="000000"/>
                </a:solidFill>
                <a:effectLst/>
                <a:uLnTx/>
                <a:uFillTx/>
                <a:latin typeface="Arial"/>
                <a:ea typeface="+mn-ea"/>
                <a:cs typeface="+mn-cs"/>
              </a:rPr>
              <a:t>Dweck</a:t>
            </a:r>
            <a:r>
              <a:rPr kumimoji="0" lang="pl-PL" sz="2000" b="0" i="0" u="none" strike="noStrike" kern="0" cap="none" spc="0" normalizeH="0" baseline="0" noProof="0" dirty="0">
                <a:ln>
                  <a:noFill/>
                </a:ln>
                <a:solidFill>
                  <a:srgbClr val="000000"/>
                </a:solidFill>
                <a:effectLst/>
                <a:uLnTx/>
                <a:uFillTx/>
                <a:latin typeface="Arial"/>
                <a:ea typeface="+mn-ea"/>
                <a:cs typeface="+mn-cs"/>
              </a:rPr>
              <a:t> 1990). </a:t>
            </a:r>
            <a:endParaRPr kumimoji="0" lang="pl-PL" sz="2800" b="0" i="0" u="none" strike="noStrike" kern="0" cap="none" spc="0" normalizeH="0" baseline="0" noProof="0" dirty="0">
              <a:ln>
                <a:noFill/>
              </a:ln>
              <a:solidFill>
                <a:srgbClr val="000000"/>
              </a:solidFill>
              <a:effectLst/>
              <a:uLnTx/>
              <a:uFillTx/>
              <a:latin typeface="Adobe Garamond Pro"/>
              <a:ea typeface="+mn-ea"/>
              <a:cs typeface="+mn-cs"/>
            </a:endParaRPr>
          </a:p>
          <a:p>
            <a:pPr marL="0" indent="0">
              <a:buNone/>
            </a:pPr>
            <a:r>
              <a:rPr lang="pl-PL" dirty="0">
                <a:solidFill>
                  <a:srgbClr val="000000"/>
                </a:solidFill>
                <a:highlight>
                  <a:srgbClr val="FFCC99"/>
                </a:highlight>
                <a:latin typeface="+mj-lt"/>
              </a:rPr>
              <a:t>Podczas pracy nad trudnym zadaniem uczniowie przyjmują strategię </a:t>
            </a:r>
            <a:r>
              <a:rPr lang="pl-PL" dirty="0" err="1">
                <a:solidFill>
                  <a:srgbClr val="000000"/>
                </a:solidFill>
                <a:highlight>
                  <a:srgbClr val="FFCC99"/>
                </a:highlight>
                <a:latin typeface="+mj-lt"/>
              </a:rPr>
              <a:t>bezradnościową</a:t>
            </a:r>
            <a:r>
              <a:rPr lang="pl-PL" dirty="0">
                <a:solidFill>
                  <a:srgbClr val="000000"/>
                </a:solidFill>
                <a:highlight>
                  <a:srgbClr val="FFCC99"/>
                </a:highlight>
                <a:latin typeface="+mj-lt"/>
              </a:rPr>
              <a:t>, </a:t>
            </a:r>
            <a:r>
              <a:rPr lang="pl-PL" dirty="0">
                <a:solidFill>
                  <a:srgbClr val="000000"/>
                </a:solidFill>
                <a:latin typeface="+mj-lt"/>
              </a:rPr>
              <a:t>polegającą na ograniczeniu wysiłku, całkowitym wycofaniu się z tej aktywności lub uporczywym powtarzaniu nieskutecznych sposobów postępowania.</a:t>
            </a:r>
            <a:endParaRPr lang="pl-PL" dirty="0">
              <a:latin typeface="+mj-lt"/>
            </a:endParaRPr>
          </a:p>
          <a:p>
            <a:endParaRPr lang="pl-PL" dirty="0"/>
          </a:p>
        </p:txBody>
      </p:sp>
      <p:pic>
        <p:nvPicPr>
          <p:cNvPr id="2" name="Obraz 1">
            <a:extLst>
              <a:ext uri="{FF2B5EF4-FFF2-40B4-BE49-F238E27FC236}">
                <a16:creationId xmlns:a16="http://schemas.microsoft.com/office/drawing/2014/main" id="{E416F408-EC0F-1024-61E4-005127541189}"/>
              </a:ext>
            </a:extLst>
          </p:cNvPr>
          <p:cNvPicPr>
            <a:picLocks noChangeAspect="1"/>
          </p:cNvPicPr>
          <p:nvPr/>
        </p:nvPicPr>
        <p:blipFill>
          <a:blip r:embed="rId2"/>
          <a:stretch>
            <a:fillRect/>
          </a:stretch>
        </p:blipFill>
        <p:spPr>
          <a:xfrm rot="5400000">
            <a:off x="9495288" y="4123707"/>
            <a:ext cx="2731245" cy="2737341"/>
          </a:xfrm>
          <a:prstGeom prst="rect">
            <a:avLst/>
          </a:prstGeom>
        </p:spPr>
      </p:pic>
    </p:spTree>
    <p:extLst>
      <p:ext uri="{BB962C8B-B14F-4D97-AF65-F5344CB8AC3E}">
        <p14:creationId xmlns:p14="http://schemas.microsoft.com/office/powerpoint/2010/main" val="1925215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DF72C488-B885-CE69-4395-9A4D1ECAD1EE}"/>
              </a:ext>
            </a:extLst>
          </p:cNvPr>
          <p:cNvSpPr txBox="1">
            <a:spLocks/>
          </p:cNvSpPr>
          <p:nvPr/>
        </p:nvSpPr>
        <p:spPr>
          <a:xfrm>
            <a:off x="477590" y="1770434"/>
            <a:ext cx="10261745" cy="24241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sz="4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E2668E11-E496-B9EF-C64E-1BB47CAE90D4}"/>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D5540B56-3A3B-5847-4525-59B523C9D1D7}"/>
              </a:ext>
            </a:extLst>
          </p:cNvPr>
          <p:cNvPicPr>
            <a:picLocks noChangeAspect="1"/>
          </p:cNvPicPr>
          <p:nvPr/>
        </p:nvPicPr>
        <p:blipFill>
          <a:blip r:embed="rId3"/>
          <a:stretch>
            <a:fillRect/>
          </a:stretch>
        </p:blipFill>
        <p:spPr>
          <a:xfrm>
            <a:off x="10820281" y="5486400"/>
            <a:ext cx="1371719" cy="1365622"/>
          </a:xfrm>
          <a:prstGeom prst="rect">
            <a:avLst/>
          </a:prstGeom>
        </p:spPr>
      </p:pic>
      <p:sp>
        <p:nvSpPr>
          <p:cNvPr id="6" name="pole tekstowe 5">
            <a:extLst>
              <a:ext uri="{FF2B5EF4-FFF2-40B4-BE49-F238E27FC236}">
                <a16:creationId xmlns:a16="http://schemas.microsoft.com/office/drawing/2014/main" id="{4E3E545D-2528-0D4B-CCD5-13804724CB46}"/>
              </a:ext>
            </a:extLst>
          </p:cNvPr>
          <p:cNvSpPr txBox="1"/>
          <p:nvPr/>
        </p:nvSpPr>
        <p:spPr>
          <a:xfrm>
            <a:off x="842778" y="887389"/>
            <a:ext cx="10871632" cy="4992457"/>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pl-PL" sz="3600" b="0" i="0" u="none" strike="noStrike" kern="1200" cap="none" spc="0" normalizeH="0" baseline="0" noProof="0" dirty="0">
                <a:ln>
                  <a:noFill/>
                </a:ln>
                <a:solidFill>
                  <a:srgbClr val="000000"/>
                </a:solidFill>
                <a:effectLst/>
                <a:uLnTx/>
                <a:uFillTx/>
                <a:latin typeface="Calibri" panose="020F0502020204030204"/>
                <a:ea typeface="+mn-ea"/>
                <a:cs typeface="+mn-cs"/>
              </a:rPr>
              <a:t>Kolejno, uczniowie KLAS 7 otrzymali propozycję wyboru zadania matematycznego do wykonania. Zgodnie z informacją badaczy mogło to być </a:t>
            </a:r>
            <a:r>
              <a:rPr kumimoji="0" lang="pl-PL" sz="36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ćwiczenie trudne, </a:t>
            </a:r>
            <a:r>
              <a:rPr kumimoji="0" lang="pl-PL" sz="3600" b="0" i="0" u="none" strike="noStrike" kern="1200" cap="none" spc="0" normalizeH="0" baseline="0" noProof="0" dirty="0">
                <a:ln>
                  <a:noFill/>
                </a:ln>
                <a:solidFill>
                  <a:srgbClr val="000000"/>
                </a:solidFill>
                <a:effectLst/>
                <a:uLnTx/>
                <a:uFillTx/>
                <a:latin typeface="Calibri" panose="020F0502020204030204"/>
                <a:ea typeface="+mn-ea"/>
                <a:cs typeface="+mn-cs"/>
              </a:rPr>
              <a:t>ale dające szansę nauczenia się </a:t>
            </a:r>
            <a:r>
              <a:rPr kumimoji="0" lang="pl-PL" sz="36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czegoś nowego</a:t>
            </a:r>
            <a:r>
              <a:rPr kumimoji="0" lang="pl-PL" sz="36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pl-PL" sz="3600" b="0" i="0" u="none" strike="noStrike" kern="1200" cap="none" spc="0" normalizeH="0" baseline="0" noProof="0" dirty="0">
                <a:ln>
                  <a:noFill/>
                </a:ln>
                <a:solidFill>
                  <a:srgbClr val="000000"/>
                </a:solidFill>
                <a:effectLst/>
                <a:uLnTx/>
                <a:uFillTx/>
                <a:latin typeface="Calibri" panose="020F0502020204030204"/>
                <a:ea typeface="+mn-ea"/>
                <a:cs typeface="+mn-cs"/>
              </a:rPr>
              <a:t>lub </a:t>
            </a:r>
            <a:r>
              <a:rPr kumimoji="0" lang="pl-PL" sz="3600" b="1" i="0" u="none" strike="noStrike" kern="1200" cap="none" spc="0" normalizeH="0" baseline="0" noProof="0" dirty="0">
                <a:ln>
                  <a:noFill/>
                </a:ln>
                <a:solidFill>
                  <a:srgbClr val="000000"/>
                </a:solidFill>
                <a:effectLst/>
                <a:highlight>
                  <a:srgbClr val="FFCC99"/>
                </a:highlight>
                <a:uLnTx/>
                <a:uFillTx/>
                <a:latin typeface="Calibri" panose="020F0502020204030204"/>
                <a:ea typeface="+mn-ea"/>
                <a:cs typeface="+mn-cs"/>
              </a:rPr>
              <a:t>zadanie łatwe, </a:t>
            </a:r>
            <a:r>
              <a:rPr kumimoji="0" lang="pl-PL" sz="3600" b="0" i="0" u="none" strike="noStrike" kern="1200" cap="none" spc="0" normalizeH="0" baseline="0" noProof="0" dirty="0">
                <a:ln>
                  <a:noFill/>
                </a:ln>
                <a:solidFill>
                  <a:srgbClr val="000000"/>
                </a:solidFill>
                <a:effectLst/>
                <a:uLnTx/>
                <a:uFillTx/>
                <a:latin typeface="Calibri" panose="020F0502020204030204"/>
                <a:ea typeface="+mn-ea"/>
                <a:cs typeface="+mn-cs"/>
              </a:rPr>
              <a:t>które w zasadzie wykluczało </a:t>
            </a:r>
            <a:r>
              <a:rPr kumimoji="0" lang="pl-PL" sz="3600" b="1" i="0" u="none" strike="noStrike" kern="1200" cap="none" spc="0" normalizeH="0" baseline="0" noProof="0" dirty="0">
                <a:ln>
                  <a:noFill/>
                </a:ln>
                <a:solidFill>
                  <a:srgbClr val="000000"/>
                </a:solidFill>
                <a:effectLst/>
                <a:uLnTx/>
                <a:uFillTx/>
                <a:latin typeface="Calibri" panose="020F0502020204030204"/>
                <a:ea typeface="+mn-ea"/>
                <a:cs typeface="+mn-cs"/>
              </a:rPr>
              <a:t>możliwość </a:t>
            </a:r>
            <a:r>
              <a:rPr kumimoji="0" lang="pl-PL" sz="3600" b="1" i="0" u="none" strike="noStrike" kern="1200" cap="none" spc="0" normalizeH="0" baseline="0" noProof="0" dirty="0">
                <a:ln>
                  <a:noFill/>
                </a:ln>
                <a:solidFill>
                  <a:srgbClr val="000000"/>
                </a:solidFill>
                <a:effectLst/>
                <a:highlight>
                  <a:srgbClr val="FFCC99"/>
                </a:highlight>
                <a:uLnTx/>
                <a:uFillTx/>
                <a:latin typeface="Calibri" panose="020F0502020204030204"/>
                <a:ea typeface="+mn-ea"/>
                <a:cs typeface="+mn-cs"/>
              </a:rPr>
              <a:t>popełnienia błędu. </a:t>
            </a:r>
            <a:endParaRPr kumimoji="0" lang="pl-PL" sz="3600" b="1" i="0" u="none" strike="noStrike" kern="1200" cap="none" spc="0" normalizeH="0" baseline="0" noProof="0" dirty="0">
              <a:ln>
                <a:noFill/>
              </a:ln>
              <a:solidFill>
                <a:prstClr val="black"/>
              </a:solidFill>
              <a:effectLst/>
              <a:highlight>
                <a:srgbClr val="FFCC99"/>
              </a:highlight>
              <a:uLnTx/>
              <a:uFillTx/>
              <a:latin typeface="Calibri" panose="020F0502020204030204"/>
              <a:ea typeface="+mn-ea"/>
              <a:cs typeface="+mn-cs"/>
            </a:endParaRPr>
          </a:p>
        </p:txBody>
      </p:sp>
    </p:spTree>
    <p:extLst>
      <p:ext uri="{BB962C8B-B14F-4D97-AF65-F5344CB8AC3E}">
        <p14:creationId xmlns:p14="http://schemas.microsoft.com/office/powerpoint/2010/main" val="3314780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764492BF-8153-D233-4DFD-0F3C8995EE5F}"/>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pl-PL" sz="5000" b="1" dirty="0">
              <a:latin typeface="Be Vietnam Pro" pitchFamily="2" charset="-18"/>
            </a:endParaRPr>
          </a:p>
        </p:txBody>
      </p:sp>
      <p:sp>
        <p:nvSpPr>
          <p:cNvPr id="5" name="Symbol zastępczy tekstu 2">
            <a:extLst>
              <a:ext uri="{FF2B5EF4-FFF2-40B4-BE49-F238E27FC236}">
                <a16:creationId xmlns:a16="http://schemas.microsoft.com/office/drawing/2014/main" id="{3C120A85-1627-ABC8-AE3D-BB9C0DB1DE4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endParaRPr lang="pl-PL" dirty="0">
              <a:solidFill>
                <a:schemeClr val="tx1"/>
              </a:solidFill>
              <a:latin typeface="Hepta Slab" pitchFamily="2" charset="-18"/>
              <a:cs typeface="Hepta Slab" pitchFamily="2" charset="-18"/>
            </a:endParaRPr>
          </a:p>
        </p:txBody>
      </p:sp>
      <p:sp>
        <p:nvSpPr>
          <p:cNvPr id="6" name="pole tekstowe 5">
            <a:extLst>
              <a:ext uri="{FF2B5EF4-FFF2-40B4-BE49-F238E27FC236}">
                <a16:creationId xmlns:a16="http://schemas.microsoft.com/office/drawing/2014/main" id="{7A9193CE-BC51-2A89-E39A-160FC0230E3A}"/>
              </a:ext>
            </a:extLst>
          </p:cNvPr>
          <p:cNvSpPr txBox="1"/>
          <p:nvPr/>
        </p:nvSpPr>
        <p:spPr>
          <a:xfrm>
            <a:off x="2266457" y="1466599"/>
            <a:ext cx="8237382" cy="4130361"/>
          </a:xfrm>
          <a:prstGeom prst="rect">
            <a:avLst/>
          </a:prstGeom>
          <a:noFill/>
        </p:spPr>
        <p:txBody>
          <a:bodyPr wrap="square">
            <a:spAutoFit/>
          </a:bodyPr>
          <a:lstStyle/>
          <a:p>
            <a:pPr marL="342909" marR="0" lvl="0" indent="-342909" algn="l" defTabSz="914400" rtl="0" eaLnBrk="0" fontAlgn="base" latinLnBrk="0" hangingPunct="0">
              <a:lnSpc>
                <a:spcPct val="100000"/>
              </a:lnSpc>
              <a:spcBef>
                <a:spcPct val="20000"/>
              </a:spcBef>
              <a:spcAft>
                <a:spcPct val="0"/>
              </a:spcAft>
              <a:buClrTx/>
              <a:buSzTx/>
              <a:buFontTx/>
              <a:buChar char="•"/>
              <a:tabLst/>
              <a:defRPr/>
            </a:pPr>
            <a:r>
              <a:rPr kumimoji="0" lang="pl-PL" sz="3200" b="0" i="0" u="none" strike="noStrike" kern="0" cap="none" spc="0" normalizeH="0" baseline="0" noProof="0" dirty="0">
                <a:ln>
                  <a:noFill/>
                </a:ln>
                <a:solidFill>
                  <a:srgbClr val="000000"/>
                </a:solidFill>
                <a:effectLst/>
                <a:uLnTx/>
                <a:uFillTx/>
                <a:latin typeface="Arial"/>
                <a:ea typeface="+mn-ea"/>
                <a:cs typeface="+mn-cs"/>
              </a:rPr>
              <a:t>CO MAMY ALE TEGO </a:t>
            </a:r>
            <a:r>
              <a:rPr kumimoji="0" lang="pl-PL" sz="3200" b="1" i="0" u="none" strike="noStrike" kern="0" cap="none" spc="0" normalizeH="0" baseline="0" noProof="0" dirty="0">
                <a:ln>
                  <a:noFill/>
                </a:ln>
                <a:solidFill>
                  <a:srgbClr val="000000"/>
                </a:solidFill>
                <a:effectLst/>
                <a:uLnTx/>
                <a:uFillTx/>
                <a:latin typeface="Arial"/>
                <a:ea typeface="+mn-ea"/>
                <a:cs typeface="+mn-cs"/>
              </a:rPr>
              <a:t>NIE CHCEMY</a:t>
            </a:r>
            <a:r>
              <a:rPr kumimoji="0" lang="pl-PL" sz="3200" b="0" i="0" u="none" strike="noStrike" kern="0" cap="none" spc="0" normalizeH="0" baseline="0" noProof="0" dirty="0">
                <a:ln>
                  <a:noFill/>
                </a:ln>
                <a:solidFill>
                  <a:srgbClr val="000000"/>
                </a:solidFill>
                <a:effectLst/>
                <a:uLnTx/>
                <a:uFillTx/>
                <a:latin typeface="Arial"/>
                <a:ea typeface="+mn-ea"/>
                <a:cs typeface="+mn-cs"/>
              </a:rPr>
              <a:t>?</a:t>
            </a:r>
          </a:p>
          <a:p>
            <a:pPr marL="342909" marR="0" lvl="0" indent="-342909" algn="l" defTabSz="914400" rtl="0" eaLnBrk="0" fontAlgn="base" latinLnBrk="0" hangingPunct="0">
              <a:lnSpc>
                <a:spcPct val="100000"/>
              </a:lnSpc>
              <a:spcBef>
                <a:spcPct val="20000"/>
              </a:spcBef>
              <a:spcAft>
                <a:spcPct val="0"/>
              </a:spcAft>
              <a:buClrTx/>
              <a:buSzTx/>
              <a:buFontTx/>
              <a:buChar char="•"/>
              <a:tabLst/>
              <a:defRPr/>
            </a:pPr>
            <a:endParaRPr kumimoji="0" lang="pl-PL" sz="3200" b="0" i="0" u="none" strike="noStrike" kern="0" cap="none" spc="0" normalizeH="0" baseline="0" noProof="0" dirty="0">
              <a:ln>
                <a:noFill/>
              </a:ln>
              <a:solidFill>
                <a:srgbClr val="000000"/>
              </a:solidFill>
              <a:effectLst/>
              <a:uLnTx/>
              <a:uFillTx/>
              <a:latin typeface="Arial"/>
              <a:ea typeface="+mn-ea"/>
              <a:cs typeface="+mn-cs"/>
            </a:endParaRPr>
          </a:p>
          <a:p>
            <a:pPr marL="342909" marR="0" lvl="0" indent="-342909" algn="l" defTabSz="914400" rtl="0" eaLnBrk="0" fontAlgn="base" latinLnBrk="0" hangingPunct="0">
              <a:lnSpc>
                <a:spcPct val="100000"/>
              </a:lnSpc>
              <a:spcBef>
                <a:spcPct val="20000"/>
              </a:spcBef>
              <a:spcAft>
                <a:spcPct val="0"/>
              </a:spcAft>
              <a:buClrTx/>
              <a:buSzTx/>
              <a:buFontTx/>
              <a:buChar char="•"/>
              <a:tabLst/>
              <a:defRPr/>
            </a:pPr>
            <a:r>
              <a:rPr kumimoji="0" lang="pl-PL" sz="3200" b="0" i="0" u="none" strike="noStrike" kern="0" cap="none" spc="0" normalizeH="0" baseline="0" noProof="0" dirty="0">
                <a:ln>
                  <a:noFill/>
                </a:ln>
                <a:solidFill>
                  <a:srgbClr val="000000"/>
                </a:solidFill>
                <a:effectLst/>
                <a:uLnTx/>
                <a:uFillTx/>
                <a:latin typeface="Arial"/>
                <a:ea typeface="+mn-ea"/>
                <a:cs typeface="+mn-cs"/>
              </a:rPr>
              <a:t>CZEGO NIE MAMY A </a:t>
            </a:r>
            <a:r>
              <a:rPr kumimoji="0" lang="pl-PL" sz="3200" b="1" i="0" u="none" strike="noStrike" kern="0" cap="none" spc="0" normalizeH="0" baseline="0" noProof="0" dirty="0">
                <a:ln>
                  <a:noFill/>
                </a:ln>
                <a:solidFill>
                  <a:srgbClr val="000000"/>
                </a:solidFill>
                <a:effectLst/>
                <a:uLnTx/>
                <a:uFillTx/>
                <a:latin typeface="Arial"/>
                <a:ea typeface="+mn-ea"/>
                <a:cs typeface="+mn-cs"/>
              </a:rPr>
              <a:t>CHCEMY</a:t>
            </a:r>
            <a:r>
              <a:rPr kumimoji="0" lang="pl-PL" sz="3200" b="0" i="0" u="none" strike="noStrike" kern="0" cap="none" spc="0" normalizeH="0" baseline="0" noProof="0" dirty="0">
                <a:ln>
                  <a:noFill/>
                </a:ln>
                <a:solidFill>
                  <a:srgbClr val="000000"/>
                </a:solidFill>
                <a:effectLst/>
                <a:uLnTx/>
                <a:uFillTx/>
                <a:latin typeface="Arial"/>
                <a:ea typeface="+mn-ea"/>
                <a:cs typeface="+mn-cs"/>
              </a:rPr>
              <a:t> MIEĆ?</a:t>
            </a:r>
          </a:p>
          <a:p>
            <a:pPr marL="342909" marR="0" lvl="0" indent="-342909" algn="l" defTabSz="914400" rtl="0" eaLnBrk="0" fontAlgn="base" latinLnBrk="0" hangingPunct="0">
              <a:lnSpc>
                <a:spcPct val="100000"/>
              </a:lnSpc>
              <a:spcBef>
                <a:spcPct val="20000"/>
              </a:spcBef>
              <a:spcAft>
                <a:spcPct val="0"/>
              </a:spcAft>
              <a:buClrTx/>
              <a:buSzTx/>
              <a:buFontTx/>
              <a:buChar char="•"/>
              <a:tabLst/>
              <a:defRPr/>
            </a:pPr>
            <a:endParaRPr kumimoji="0" lang="pl-PL" sz="3200" b="0" i="0" u="none" strike="noStrike" kern="0" cap="none" spc="0" normalizeH="0" baseline="0" noProof="0" dirty="0">
              <a:ln>
                <a:noFill/>
              </a:ln>
              <a:solidFill>
                <a:srgbClr val="000000"/>
              </a:solidFill>
              <a:effectLst/>
              <a:uLnTx/>
              <a:uFillTx/>
              <a:latin typeface="Arial"/>
              <a:ea typeface="+mn-ea"/>
              <a:cs typeface="+mn-cs"/>
            </a:endParaRPr>
          </a:p>
          <a:p>
            <a:pPr marL="342909" marR="0" lvl="0" indent="-342909" algn="l" defTabSz="914400" rtl="0" eaLnBrk="0" fontAlgn="base" latinLnBrk="0" hangingPunct="0">
              <a:lnSpc>
                <a:spcPct val="100000"/>
              </a:lnSpc>
              <a:spcBef>
                <a:spcPct val="20000"/>
              </a:spcBef>
              <a:spcAft>
                <a:spcPct val="0"/>
              </a:spcAft>
              <a:buClrTx/>
              <a:buSzTx/>
              <a:buFontTx/>
              <a:buChar char="•"/>
              <a:tabLst/>
              <a:defRPr/>
            </a:pPr>
            <a:r>
              <a:rPr kumimoji="0" lang="pl-PL" sz="3200" b="0" i="0" u="none" strike="noStrike" kern="0" cap="none" spc="0" normalizeH="0" baseline="0" noProof="0" dirty="0">
                <a:ln>
                  <a:noFill/>
                </a:ln>
                <a:solidFill>
                  <a:srgbClr val="000000"/>
                </a:solidFill>
                <a:effectLst/>
                <a:uLnTx/>
                <a:uFillTx/>
                <a:latin typeface="Arial"/>
                <a:ea typeface="+mn-ea"/>
                <a:cs typeface="+mn-cs"/>
              </a:rPr>
              <a:t>CZEGO </a:t>
            </a:r>
            <a:r>
              <a:rPr kumimoji="0" lang="pl-PL" sz="3200" b="1" i="0" u="none" strike="noStrike" kern="0" cap="none" spc="0" normalizeH="0" baseline="0" noProof="0" dirty="0">
                <a:ln>
                  <a:noFill/>
                </a:ln>
                <a:solidFill>
                  <a:srgbClr val="000000"/>
                </a:solidFill>
                <a:effectLst/>
                <a:uLnTx/>
                <a:uFillTx/>
                <a:latin typeface="Arial"/>
                <a:ea typeface="+mn-ea"/>
                <a:cs typeface="+mn-cs"/>
              </a:rPr>
              <a:t>CHCEMY</a:t>
            </a:r>
            <a:r>
              <a:rPr kumimoji="0" lang="pl-PL" sz="3200" b="0" i="0" u="none" strike="noStrike" kern="0" cap="none" spc="0" normalizeH="0" baseline="0" noProof="0" dirty="0">
                <a:ln>
                  <a:noFill/>
                </a:ln>
                <a:solidFill>
                  <a:srgbClr val="000000"/>
                </a:solidFill>
                <a:effectLst/>
                <a:uLnTx/>
                <a:uFillTx/>
                <a:latin typeface="Arial"/>
                <a:ea typeface="+mn-ea"/>
                <a:cs typeface="+mn-cs"/>
              </a:rPr>
              <a:t> I </a:t>
            </a:r>
            <a:r>
              <a:rPr kumimoji="0" lang="pl-PL" sz="3200" b="1" i="0" u="none" strike="noStrike" kern="0" cap="none" spc="0" normalizeH="0" baseline="0" noProof="0" dirty="0">
                <a:ln>
                  <a:noFill/>
                </a:ln>
                <a:solidFill>
                  <a:srgbClr val="000000"/>
                </a:solidFill>
                <a:effectLst/>
                <a:uLnTx/>
                <a:uFillTx/>
                <a:latin typeface="Arial"/>
                <a:ea typeface="+mn-ea"/>
                <a:cs typeface="+mn-cs"/>
              </a:rPr>
              <a:t>MAMY</a:t>
            </a:r>
            <a:r>
              <a:rPr kumimoji="0" lang="pl-PL" sz="3200" b="0" i="0" u="none" strike="noStrike" kern="0" cap="none" spc="0" normalizeH="0" baseline="0" noProof="0" dirty="0">
                <a:ln>
                  <a:noFill/>
                </a:ln>
                <a:solidFill>
                  <a:srgbClr val="000000"/>
                </a:solidFill>
                <a:effectLst/>
                <a:uLnTx/>
                <a:uFillTx/>
                <a:latin typeface="Arial"/>
                <a:ea typeface="+mn-ea"/>
                <a:cs typeface="+mn-cs"/>
              </a:rPr>
              <a:t>?</a:t>
            </a:r>
          </a:p>
          <a:p>
            <a:pPr marL="342909" marR="0" lvl="0" indent="-342909" algn="l" defTabSz="914400" rtl="0" eaLnBrk="0" fontAlgn="base" latinLnBrk="0" hangingPunct="0">
              <a:lnSpc>
                <a:spcPct val="100000"/>
              </a:lnSpc>
              <a:spcBef>
                <a:spcPct val="20000"/>
              </a:spcBef>
              <a:spcAft>
                <a:spcPct val="0"/>
              </a:spcAft>
              <a:buClrTx/>
              <a:buSzTx/>
              <a:buFontTx/>
              <a:buChar char="•"/>
              <a:tabLst/>
              <a:defRPr/>
            </a:pPr>
            <a:endParaRPr kumimoji="0" lang="pl-PL" sz="3200" b="0" i="0" u="none" strike="noStrike" kern="0" cap="none" spc="0" normalizeH="0" baseline="0" noProof="0" dirty="0">
              <a:ln>
                <a:noFill/>
              </a:ln>
              <a:solidFill>
                <a:srgbClr val="000000"/>
              </a:solidFill>
              <a:effectLst/>
              <a:uLnTx/>
              <a:uFillTx/>
              <a:latin typeface="Arial"/>
              <a:ea typeface="+mn-ea"/>
              <a:cs typeface="+mn-cs"/>
            </a:endParaRPr>
          </a:p>
          <a:p>
            <a:pPr marL="342909" marR="0" lvl="0" indent="-342909" algn="l" defTabSz="914400" rtl="0" eaLnBrk="0" fontAlgn="base" latinLnBrk="0" hangingPunct="0">
              <a:lnSpc>
                <a:spcPct val="100000"/>
              </a:lnSpc>
              <a:spcBef>
                <a:spcPct val="20000"/>
              </a:spcBef>
              <a:spcAft>
                <a:spcPct val="0"/>
              </a:spcAft>
              <a:buClrTx/>
              <a:buSzTx/>
              <a:buFontTx/>
              <a:buChar char="•"/>
              <a:tabLst/>
              <a:defRPr/>
            </a:pPr>
            <a:r>
              <a:rPr kumimoji="0" lang="pl-PL" sz="3200" b="1" i="0" u="none" strike="noStrike" kern="0" cap="none" spc="0" normalizeH="0" baseline="0" noProof="0" dirty="0">
                <a:ln>
                  <a:noFill/>
                </a:ln>
                <a:solidFill>
                  <a:srgbClr val="000000"/>
                </a:solidFill>
                <a:effectLst/>
                <a:uLnTx/>
                <a:uFillTx/>
                <a:latin typeface="Arial"/>
                <a:ea typeface="+mn-ea"/>
                <a:cs typeface="+mn-cs"/>
              </a:rPr>
              <a:t>CZEGO NIE CHCEMY I NIE MAMY?</a:t>
            </a:r>
          </a:p>
        </p:txBody>
      </p:sp>
      <p:sp>
        <p:nvSpPr>
          <p:cNvPr id="7" name="Tytuł 1">
            <a:extLst>
              <a:ext uri="{FF2B5EF4-FFF2-40B4-BE49-F238E27FC236}">
                <a16:creationId xmlns:a16="http://schemas.microsoft.com/office/drawing/2014/main" id="{0F841F2D-705A-0D92-7534-CC8BB58EA2DB}"/>
              </a:ext>
            </a:extLst>
          </p:cNvPr>
          <p:cNvSpPr txBox="1">
            <a:spLocks/>
          </p:cNvSpPr>
          <p:nvPr/>
        </p:nvSpPr>
        <p:spPr bwMode="auto">
          <a:xfrm>
            <a:off x="2266457" y="312531"/>
            <a:ext cx="7083769" cy="990974"/>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11" algn="ctr" rtl="0" fontAlgn="base">
              <a:spcBef>
                <a:spcPct val="0"/>
              </a:spcBef>
              <a:spcAft>
                <a:spcPct val="0"/>
              </a:spcAft>
              <a:defRPr sz="4400">
                <a:solidFill>
                  <a:schemeClr val="tx2"/>
                </a:solidFill>
                <a:latin typeface="Arial" charset="0"/>
              </a:defRPr>
            </a:lvl6pPr>
            <a:lvl7pPr marL="914424" algn="ctr" rtl="0" fontAlgn="base">
              <a:spcBef>
                <a:spcPct val="0"/>
              </a:spcBef>
              <a:spcAft>
                <a:spcPct val="0"/>
              </a:spcAft>
              <a:defRPr sz="4400">
                <a:solidFill>
                  <a:schemeClr val="tx2"/>
                </a:solidFill>
                <a:latin typeface="Arial" charset="0"/>
              </a:defRPr>
            </a:lvl7pPr>
            <a:lvl8pPr marL="1371635" algn="ctr" rtl="0" fontAlgn="base">
              <a:spcBef>
                <a:spcPct val="0"/>
              </a:spcBef>
              <a:spcAft>
                <a:spcPct val="0"/>
              </a:spcAft>
              <a:defRPr sz="4400">
                <a:solidFill>
                  <a:schemeClr val="tx2"/>
                </a:solidFill>
                <a:latin typeface="Arial" charset="0"/>
              </a:defRPr>
            </a:lvl8pPr>
            <a:lvl9pPr marL="1828845"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sz="4000" b="0" i="0" u="none" strike="noStrike" kern="0" cap="none" spc="0" normalizeH="0" baseline="0" noProof="0">
                <a:ln>
                  <a:noFill/>
                </a:ln>
                <a:solidFill>
                  <a:srgbClr val="000000"/>
                </a:solidFill>
                <a:effectLst/>
                <a:uLnTx/>
                <a:uFillTx/>
                <a:latin typeface="Arial"/>
                <a:ea typeface="+mj-ea"/>
                <a:cs typeface="+mj-cs"/>
              </a:rPr>
              <a:t>Uwaga DYREKTORZY !</a:t>
            </a:r>
            <a:endParaRPr kumimoji="0" lang="pl-PL" sz="4000" b="0" i="0" u="none" strike="noStrike" kern="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506330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DF72C488-B885-CE69-4395-9A4D1ECAD1EE}"/>
              </a:ext>
            </a:extLst>
          </p:cNvPr>
          <p:cNvSpPr txBox="1">
            <a:spLocks/>
          </p:cNvSpPr>
          <p:nvPr/>
        </p:nvSpPr>
        <p:spPr>
          <a:xfrm>
            <a:off x="477590" y="1770434"/>
            <a:ext cx="10261745" cy="24241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sz="4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E2668E11-E496-B9EF-C64E-1BB47CAE90D4}"/>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D5540B56-3A3B-5847-4525-59B523C9D1D7}"/>
              </a:ext>
            </a:extLst>
          </p:cNvPr>
          <p:cNvPicPr>
            <a:picLocks noChangeAspect="1"/>
          </p:cNvPicPr>
          <p:nvPr/>
        </p:nvPicPr>
        <p:blipFill>
          <a:blip r:embed="rId3"/>
          <a:stretch>
            <a:fillRect/>
          </a:stretch>
        </p:blipFill>
        <p:spPr>
          <a:xfrm>
            <a:off x="10820281" y="5486400"/>
            <a:ext cx="1371719" cy="1365622"/>
          </a:xfrm>
          <a:prstGeom prst="rect">
            <a:avLst/>
          </a:prstGeom>
        </p:spPr>
      </p:pic>
      <p:sp>
        <p:nvSpPr>
          <p:cNvPr id="6" name="pole tekstowe 5">
            <a:extLst>
              <a:ext uri="{FF2B5EF4-FFF2-40B4-BE49-F238E27FC236}">
                <a16:creationId xmlns:a16="http://schemas.microsoft.com/office/drawing/2014/main" id="{F93BD9CC-10E7-6DC8-7D5A-22A19CE926AB}"/>
              </a:ext>
            </a:extLst>
          </p:cNvPr>
          <p:cNvSpPr txBox="1"/>
          <p:nvPr/>
        </p:nvSpPr>
        <p:spPr>
          <a:xfrm>
            <a:off x="732959" y="2347079"/>
            <a:ext cx="9751005" cy="313932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4400" b="0" i="0" u="none" strike="noStrike" kern="1200" cap="none" spc="0" normalizeH="0" baseline="0" noProof="0" dirty="0">
                <a:ln>
                  <a:noFill/>
                </a:ln>
                <a:solidFill>
                  <a:srgbClr val="000000"/>
                </a:solidFill>
                <a:effectLst/>
                <a:uLnTx/>
                <a:uFillTx/>
                <a:latin typeface="Calibri" panose="020F0502020204030204"/>
                <a:ea typeface="+mn-ea"/>
                <a:cs typeface="+mn-cs"/>
              </a:rPr>
              <a:t>Wykazano istnienie związku między przedmiotem pochwały a dokonanym wyborem – większość dzieci gratyfikowanych za inteligencję zdecydowała się na ?/?</a:t>
            </a:r>
            <a:r>
              <a:rPr kumimoji="0" lang="pl-PL" sz="4400" b="0" i="0" u="none" strike="noStrike" kern="1200" cap="none" spc="0" normalizeH="0" baseline="0" noProof="0" dirty="0">
                <a:ln>
                  <a:noFill/>
                </a:ln>
                <a:solidFill>
                  <a:srgbClr val="000000"/>
                </a:solidFill>
                <a:effectLst/>
                <a:highlight>
                  <a:srgbClr val="000000"/>
                </a:highlight>
                <a:uLnTx/>
                <a:uFillTx/>
                <a:latin typeface="Calibri" panose="020F0502020204030204"/>
                <a:ea typeface="+mn-ea"/>
                <a:cs typeface="+mn-cs"/>
              </a:rPr>
              <a:t>zadanie łatwe. </a:t>
            </a:r>
            <a:endParaRPr kumimoji="0" lang="pl-PL" sz="4400" b="0" i="0"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endParaRPr>
          </a:p>
        </p:txBody>
      </p:sp>
      <p:sp>
        <p:nvSpPr>
          <p:cNvPr id="8" name="pole tekstowe 7">
            <a:extLst>
              <a:ext uri="{FF2B5EF4-FFF2-40B4-BE49-F238E27FC236}">
                <a16:creationId xmlns:a16="http://schemas.microsoft.com/office/drawing/2014/main" id="{576732CC-CE9D-6EFB-FEDD-AED573A7104D}"/>
              </a:ext>
            </a:extLst>
          </p:cNvPr>
          <p:cNvSpPr txBox="1"/>
          <p:nvPr/>
        </p:nvSpPr>
        <p:spPr>
          <a:xfrm>
            <a:off x="2169493" y="648325"/>
            <a:ext cx="6955215" cy="769441"/>
          </a:xfrm>
          <a:prstGeom prst="rect">
            <a:avLst/>
          </a:prstGeom>
          <a:noFill/>
        </p:spPr>
        <p:txBody>
          <a:bodyPr wrap="square">
            <a:spAutoFit/>
          </a:bodyPr>
          <a:lstStyle/>
          <a:p>
            <a:r>
              <a:rPr kumimoji="0" lang="pl-PL" sz="4400" b="1" i="0" u="none" strike="noStrike" kern="1200" cap="none" spc="0" normalizeH="0" baseline="0" noProof="0" dirty="0">
                <a:ln>
                  <a:noFill/>
                </a:ln>
                <a:solidFill>
                  <a:srgbClr val="0070C0"/>
                </a:solidFill>
                <a:effectLst/>
                <a:uLnTx/>
                <a:uFillTx/>
                <a:latin typeface="Calibri Light" panose="020F0302020204030204"/>
                <a:ea typeface="+mj-ea"/>
                <a:cs typeface="+mj-cs"/>
              </a:rPr>
              <a:t>Wynik badania po kroku 2 … </a:t>
            </a:r>
            <a:endParaRPr lang="pl-PL" b="1" dirty="0">
              <a:solidFill>
                <a:srgbClr val="0070C0"/>
              </a:solidFill>
            </a:endParaRPr>
          </a:p>
        </p:txBody>
      </p:sp>
    </p:spTree>
    <p:extLst>
      <p:ext uri="{BB962C8B-B14F-4D97-AF65-F5344CB8AC3E}">
        <p14:creationId xmlns:p14="http://schemas.microsoft.com/office/powerpoint/2010/main" val="429752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FC820B-1A1D-76CA-98C2-F23E9FD0B45B}"/>
              </a:ext>
            </a:extLst>
          </p:cNvPr>
          <p:cNvSpPr>
            <a:spLocks noGrp="1"/>
          </p:cNvSpPr>
          <p:nvPr>
            <p:ph type="title"/>
          </p:nvPr>
        </p:nvSpPr>
        <p:spPr/>
        <p:txBody>
          <a:bodyPr/>
          <a:lstStyle/>
          <a:p>
            <a:r>
              <a:rPr lang="pl-PL" dirty="0"/>
              <a:t>KROK 3 </a:t>
            </a:r>
          </a:p>
        </p:txBody>
      </p:sp>
      <p:sp>
        <p:nvSpPr>
          <p:cNvPr id="3" name="Symbol zastępczy zawartości 2">
            <a:extLst>
              <a:ext uri="{FF2B5EF4-FFF2-40B4-BE49-F238E27FC236}">
                <a16:creationId xmlns:a16="http://schemas.microsoft.com/office/drawing/2014/main" id="{CA7DEC23-9E39-9CF0-0418-718C14602914}"/>
              </a:ext>
            </a:extLst>
          </p:cNvPr>
          <p:cNvSpPr>
            <a:spLocks noGrp="1"/>
          </p:cNvSpPr>
          <p:nvPr>
            <p:ph idx="1"/>
          </p:nvPr>
        </p:nvSpPr>
        <p:spPr/>
        <p:txBody>
          <a:bodyPr>
            <a:normAutofit/>
          </a:bodyPr>
          <a:lstStyle/>
          <a:p>
            <a:pPr marL="0" indent="0">
              <a:buNone/>
            </a:pPr>
            <a:r>
              <a:rPr lang="pl-PL" sz="4000" b="0" i="0" u="none" strike="noStrike" baseline="0" dirty="0">
                <a:solidFill>
                  <a:srgbClr val="000000"/>
                </a:solidFill>
                <a:latin typeface="Arial" panose="020B0604020202020204" pitchFamily="34" charset="0"/>
                <a:cs typeface="Arial" panose="020B0604020202020204" pitchFamily="34" charset="0"/>
              </a:rPr>
              <a:t>Na kolejnym etapie programu badawczego, podzielono uczniów na grupy, zgodnie                      z rodzajem nauczycielskiej pochwały. </a:t>
            </a:r>
          </a:p>
          <a:p>
            <a:pPr marL="0" indent="0">
              <a:buNone/>
            </a:pPr>
            <a:endParaRPr lang="pl-PL" sz="4000" b="0" i="0" u="none" strike="noStrike" baseline="0" dirty="0">
              <a:solidFill>
                <a:srgbClr val="000000"/>
              </a:solidFill>
              <a:latin typeface="Arial" panose="020B0604020202020204" pitchFamily="34" charset="0"/>
              <a:cs typeface="Arial" panose="020B0604020202020204" pitchFamily="34" charset="0"/>
            </a:endParaRPr>
          </a:p>
          <a:p>
            <a:pPr marL="0" indent="0">
              <a:buNone/>
            </a:pPr>
            <a:endParaRPr lang="pl-PL" sz="4000" b="0" i="0" u="none" strike="noStrike" baseline="0" dirty="0">
              <a:solidFill>
                <a:srgbClr val="000000"/>
              </a:solidFill>
              <a:latin typeface="Arial" panose="020B0604020202020204" pitchFamily="34" charset="0"/>
              <a:cs typeface="Arial" panose="020B0604020202020204" pitchFamily="34" charset="0"/>
            </a:endParaRPr>
          </a:p>
          <a:p>
            <a:pPr marL="0" indent="0">
              <a:buNone/>
            </a:pPr>
            <a:r>
              <a:rPr lang="pl-PL" sz="4000" b="0" i="0" u="none" strike="noStrike" baseline="0" dirty="0">
                <a:solidFill>
                  <a:srgbClr val="000000"/>
                </a:solidFill>
                <a:latin typeface="Arial" panose="020B0604020202020204" pitchFamily="34" charset="0"/>
                <a:cs typeface="Arial" panose="020B0604020202020204" pitchFamily="34" charset="0"/>
              </a:rPr>
              <a:t>Każda grupa otrzymała do rozwiązania trudny problem- wyzwanie. </a:t>
            </a:r>
            <a:endParaRPr lang="pl-PL" sz="4000" dirty="0">
              <a:latin typeface="Arial" panose="020B0604020202020204" pitchFamily="34" charset="0"/>
              <a:cs typeface="Arial" panose="020B0604020202020204" pitchFamily="34" charset="0"/>
            </a:endParaRPr>
          </a:p>
        </p:txBody>
      </p:sp>
      <p:sp>
        <p:nvSpPr>
          <p:cNvPr id="4" name="Prostokąt 3">
            <a:extLst>
              <a:ext uri="{FF2B5EF4-FFF2-40B4-BE49-F238E27FC236}">
                <a16:creationId xmlns:a16="http://schemas.microsoft.com/office/drawing/2014/main" id="{E3881812-56EA-A478-242E-30BBF5D6531F}"/>
              </a:ext>
            </a:extLst>
          </p:cNvPr>
          <p:cNvSpPr/>
          <p:nvPr/>
        </p:nvSpPr>
        <p:spPr>
          <a:xfrm>
            <a:off x="995422" y="3912242"/>
            <a:ext cx="3229337" cy="601884"/>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CHWALENI ZA WYSIŁEK </a:t>
            </a:r>
          </a:p>
        </p:txBody>
      </p:sp>
      <p:sp>
        <p:nvSpPr>
          <p:cNvPr id="5" name="Prostokąt 4">
            <a:extLst>
              <a:ext uri="{FF2B5EF4-FFF2-40B4-BE49-F238E27FC236}">
                <a16:creationId xmlns:a16="http://schemas.microsoft.com/office/drawing/2014/main" id="{E563939D-2383-E27A-ED00-9E300EDBF292}"/>
              </a:ext>
            </a:extLst>
          </p:cNvPr>
          <p:cNvSpPr/>
          <p:nvPr/>
        </p:nvSpPr>
        <p:spPr>
          <a:xfrm>
            <a:off x="6352574" y="3947279"/>
            <a:ext cx="3229337" cy="601884"/>
          </a:xfrm>
          <a:prstGeom prst="rect">
            <a:avLst/>
          </a:prstGeom>
          <a:solidFill>
            <a:srgbClr val="FF99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CHWALENI ZA INTELIGENCJĘ</a:t>
            </a:r>
          </a:p>
        </p:txBody>
      </p:sp>
      <p:pic>
        <p:nvPicPr>
          <p:cNvPr id="6" name="Obraz 5">
            <a:extLst>
              <a:ext uri="{FF2B5EF4-FFF2-40B4-BE49-F238E27FC236}">
                <a16:creationId xmlns:a16="http://schemas.microsoft.com/office/drawing/2014/main" id="{00D5F428-A990-EB77-72BE-5CEB7C6644F7}"/>
              </a:ext>
            </a:extLst>
          </p:cNvPr>
          <p:cNvPicPr>
            <a:picLocks noChangeAspect="1"/>
          </p:cNvPicPr>
          <p:nvPr/>
        </p:nvPicPr>
        <p:blipFill>
          <a:blip r:embed="rId2"/>
          <a:stretch>
            <a:fillRect/>
          </a:stretch>
        </p:blipFill>
        <p:spPr>
          <a:xfrm>
            <a:off x="9495288" y="0"/>
            <a:ext cx="2731245" cy="2737341"/>
          </a:xfrm>
          <a:prstGeom prst="rect">
            <a:avLst/>
          </a:prstGeom>
        </p:spPr>
      </p:pic>
    </p:spTree>
    <p:extLst>
      <p:ext uri="{BB962C8B-B14F-4D97-AF65-F5344CB8AC3E}">
        <p14:creationId xmlns:p14="http://schemas.microsoft.com/office/powerpoint/2010/main" val="2489233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D55510-844D-5245-E499-38E249F9844F}"/>
              </a:ext>
            </a:extLst>
          </p:cNvPr>
          <p:cNvSpPr>
            <a:spLocks noGrp="1"/>
          </p:cNvSpPr>
          <p:nvPr>
            <p:ph type="title"/>
          </p:nvPr>
        </p:nvSpPr>
        <p:spPr/>
        <p:txBody>
          <a:bodyPr/>
          <a:lstStyle/>
          <a:p>
            <a:r>
              <a:rPr lang="pl-PL" dirty="0"/>
              <a:t>Wynik po KROKU 3.</a:t>
            </a:r>
          </a:p>
        </p:txBody>
      </p:sp>
      <p:sp>
        <p:nvSpPr>
          <p:cNvPr id="3" name="Symbol zastępczy zawartości 2">
            <a:extLst>
              <a:ext uri="{FF2B5EF4-FFF2-40B4-BE49-F238E27FC236}">
                <a16:creationId xmlns:a16="http://schemas.microsoft.com/office/drawing/2014/main" id="{1CDA6246-E41A-95BC-7776-06E4ABA51DD2}"/>
              </a:ext>
            </a:extLst>
          </p:cNvPr>
          <p:cNvSpPr>
            <a:spLocks noGrp="1"/>
          </p:cNvSpPr>
          <p:nvPr>
            <p:ph idx="1"/>
          </p:nvPr>
        </p:nvSpPr>
        <p:spPr/>
        <p:txBody>
          <a:bodyPr>
            <a:normAutofit lnSpcReduction="10000"/>
          </a:bodyPr>
          <a:lstStyle/>
          <a:p>
            <a:pPr marL="0" indent="0">
              <a:buNone/>
            </a:pPr>
            <a:r>
              <a:rPr lang="pl-PL" sz="4000" b="0" i="0" u="none" strike="noStrike" baseline="0" dirty="0">
                <a:solidFill>
                  <a:srgbClr val="000000"/>
                </a:solidFill>
              </a:rPr>
              <a:t>W grupie uczniów chwalonych za</a:t>
            </a:r>
            <a:r>
              <a:rPr lang="pl-PL" sz="4000" b="0" i="0" u="none" strike="noStrike" baseline="0" dirty="0">
                <a:solidFill>
                  <a:srgbClr val="000000"/>
                </a:solidFill>
                <a:highlight>
                  <a:srgbClr val="FFCC00"/>
                </a:highlight>
              </a:rPr>
              <a:t> inteligencję </a:t>
            </a:r>
            <a:r>
              <a:rPr lang="pl-PL" sz="4000" b="0" i="0" u="none" strike="noStrike" baseline="0" dirty="0">
                <a:solidFill>
                  <a:srgbClr val="000000"/>
                </a:solidFill>
              </a:rPr>
              <a:t>rejestrowano, wraz z postępującym odczuciem </a:t>
            </a:r>
            <a:r>
              <a:rPr lang="pl-PL" sz="4000" b="1" i="0" u="none" strike="noStrike" baseline="0" dirty="0">
                <a:solidFill>
                  <a:srgbClr val="000000"/>
                </a:solidFill>
              </a:rPr>
              <a:t>trudności, spadek motywacji i wycofywanie zainteresowania i wysiłku, brak wiary we własne możliwości. </a:t>
            </a:r>
          </a:p>
          <a:p>
            <a:pPr marL="0" indent="0">
              <a:buNone/>
            </a:pPr>
            <a:r>
              <a:rPr lang="pl-PL" sz="3900" b="1" i="1" u="none" strike="noStrike" baseline="0" dirty="0">
                <a:solidFill>
                  <a:srgbClr val="C00000"/>
                </a:solidFill>
              </a:rPr>
              <a:t>„Wydaje się to zrozumiałe, jako że skoro sukces – w ich rozumieniu – powoduje inteligencja, to zmaganie się z zadaniem” [ </a:t>
            </a:r>
            <a:r>
              <a:rPr lang="pl-PL" sz="3900" b="1" i="1" u="none" strike="noStrike" baseline="0" dirty="0" err="1">
                <a:solidFill>
                  <a:srgbClr val="C00000"/>
                </a:solidFill>
              </a:rPr>
              <a:t>Dweck</a:t>
            </a:r>
            <a:r>
              <a:rPr lang="pl-PL" sz="3900" b="1" i="1" u="none" strike="noStrike" baseline="0" dirty="0">
                <a:solidFill>
                  <a:srgbClr val="C00000"/>
                </a:solidFill>
              </a:rPr>
              <a:t> 2010] </a:t>
            </a:r>
            <a:endParaRPr lang="pl-PL" sz="3900" b="1" i="1" dirty="0">
              <a:solidFill>
                <a:srgbClr val="C00000"/>
              </a:solidFill>
            </a:endParaRPr>
          </a:p>
        </p:txBody>
      </p:sp>
      <p:pic>
        <p:nvPicPr>
          <p:cNvPr id="4" name="Obraz 3">
            <a:extLst>
              <a:ext uri="{FF2B5EF4-FFF2-40B4-BE49-F238E27FC236}">
                <a16:creationId xmlns:a16="http://schemas.microsoft.com/office/drawing/2014/main" id="{791C0C59-52E1-B93A-756F-B020E76212FA}"/>
              </a:ext>
            </a:extLst>
          </p:cNvPr>
          <p:cNvPicPr>
            <a:picLocks noChangeAspect="1"/>
          </p:cNvPicPr>
          <p:nvPr/>
        </p:nvPicPr>
        <p:blipFill>
          <a:blip r:embed="rId2"/>
          <a:stretch>
            <a:fillRect/>
          </a:stretch>
        </p:blipFill>
        <p:spPr>
          <a:xfrm>
            <a:off x="9460755" y="0"/>
            <a:ext cx="2731245" cy="2737341"/>
          </a:xfrm>
          <a:prstGeom prst="rect">
            <a:avLst/>
          </a:prstGeom>
        </p:spPr>
      </p:pic>
    </p:spTree>
    <p:extLst>
      <p:ext uri="{BB962C8B-B14F-4D97-AF65-F5344CB8AC3E}">
        <p14:creationId xmlns:p14="http://schemas.microsoft.com/office/powerpoint/2010/main" val="1396776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5301B86F-8422-5FF2-1C4F-69ADF16E9E66}"/>
              </a:ext>
            </a:extLst>
          </p:cNvPr>
          <p:cNvSpPr>
            <a:spLocks noGrp="1"/>
          </p:cNvSpPr>
          <p:nvPr>
            <p:ph idx="1"/>
          </p:nvPr>
        </p:nvSpPr>
        <p:spPr>
          <a:xfrm>
            <a:off x="549442" y="333709"/>
            <a:ext cx="10515600" cy="4351338"/>
          </a:xfrm>
        </p:spPr>
        <p:txBody>
          <a:bodyPr>
            <a:noAutofit/>
          </a:bodyPr>
          <a:lstStyle/>
          <a:p>
            <a:pPr marL="0" indent="0" algn="just">
              <a:buNone/>
            </a:pPr>
            <a:r>
              <a:rPr lang="pl-PL" sz="3600" b="0" i="0" u="none" strike="noStrike" baseline="0" dirty="0">
                <a:cs typeface="Arial" panose="020B0604020202020204" pitchFamily="34" charset="0"/>
              </a:rPr>
              <a:t>W tym samym czasie grupa chwalonych za wysiłek okazywała ciekawość, fascynację i w efekcie sformułowała propozycję rozwiązania. </a:t>
            </a:r>
          </a:p>
          <a:p>
            <a:pPr marL="0" indent="0" algn="just">
              <a:buNone/>
            </a:pPr>
            <a:r>
              <a:rPr lang="pl-PL" sz="3600" b="1" i="0" u="none" strike="noStrike" baseline="0" dirty="0">
                <a:solidFill>
                  <a:srgbClr val="C00000"/>
                </a:solidFill>
              </a:rPr>
              <a:t>Uwaga! </a:t>
            </a:r>
          </a:p>
          <a:p>
            <a:pPr marL="0" indent="0" algn="just">
              <a:buNone/>
            </a:pPr>
            <a:r>
              <a:rPr lang="pl-PL" sz="3600" b="1" i="0" u="none" strike="noStrike" baseline="0" dirty="0">
                <a:solidFill>
                  <a:srgbClr val="C00000"/>
                </a:solidFill>
              </a:rPr>
              <a:t>Końcowy etap opisywanego programu badawczego sprowadzał się do spisania relacji dzieci co do uzyskanych przez nich wyników. </a:t>
            </a:r>
          </a:p>
          <a:p>
            <a:pPr marL="0" indent="0" algn="just">
              <a:buNone/>
            </a:pPr>
            <a:r>
              <a:rPr lang="pl-PL" sz="3600" b="1" i="0" u="none" strike="noStrike" baseline="0" dirty="0"/>
              <a:t>Prawie </a:t>
            </a:r>
            <a:r>
              <a:rPr lang="pl-PL" sz="3600" b="1" i="0" u="none" strike="noStrike" baseline="0" dirty="0">
                <a:highlight>
                  <a:srgbClr val="FFFF00"/>
                </a:highlight>
              </a:rPr>
              <a:t>40% </a:t>
            </a:r>
            <a:r>
              <a:rPr lang="pl-PL" sz="3600" b="1" i="0" u="none" strike="noStrike" baseline="0" dirty="0"/>
              <a:t>chwalonych za inteligencję uczniów skłamało, podając wyższe rezultaty. W grupie chwalonych za wysiłek tylko </a:t>
            </a:r>
            <a:r>
              <a:rPr lang="pl-PL" sz="3600" b="1" i="0" u="none" strike="noStrike" baseline="0" dirty="0">
                <a:highlight>
                  <a:srgbClr val="FFFF00"/>
                </a:highlight>
              </a:rPr>
              <a:t>10% </a:t>
            </a:r>
            <a:r>
              <a:rPr lang="pl-PL" sz="3600" b="1" i="0" u="none" strike="noStrike" baseline="0" dirty="0"/>
              <a:t>zafałszowało swoje wyniki </a:t>
            </a:r>
          </a:p>
        </p:txBody>
      </p:sp>
    </p:spTree>
    <p:extLst>
      <p:ext uri="{BB962C8B-B14F-4D97-AF65-F5344CB8AC3E}">
        <p14:creationId xmlns:p14="http://schemas.microsoft.com/office/powerpoint/2010/main" val="2681832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7943A4ED-2BAB-9DC3-B05E-30A061F4F8E2}"/>
              </a:ext>
            </a:extLst>
          </p:cNvPr>
          <p:cNvSpPr txBox="1">
            <a:spLocks/>
          </p:cNvSpPr>
          <p:nvPr/>
        </p:nvSpPr>
        <p:spPr>
          <a:xfrm>
            <a:off x="1334947" y="5163189"/>
            <a:ext cx="9074552" cy="138644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3600" b="0" i="0" u="none" strike="noStrike" kern="1200" cap="none" spc="0" normalizeH="0" baseline="0" noProof="0" dirty="0">
                <a:ln>
                  <a:noFill/>
                </a:ln>
                <a:solidFill>
                  <a:srgbClr val="000000"/>
                </a:solidFill>
                <a:effectLst/>
                <a:uLnTx/>
                <a:uFillTx/>
                <a:latin typeface="+mn-lt"/>
                <a:ea typeface="+mn-ea"/>
                <a:cs typeface="+mn-cs"/>
              </a:rPr>
              <a:t>W tym kontekście </a:t>
            </a:r>
            <a:r>
              <a:rPr kumimoji="0" lang="pl-PL" sz="3600" b="0" i="0" u="none" strike="noStrike" kern="1200" cap="none" spc="0" normalizeH="0" baseline="0" noProof="0" dirty="0" err="1">
                <a:ln>
                  <a:noFill/>
                </a:ln>
                <a:solidFill>
                  <a:srgbClr val="000000"/>
                </a:solidFill>
                <a:effectLst/>
                <a:uLnTx/>
                <a:uFillTx/>
                <a:latin typeface="+mn-lt"/>
                <a:ea typeface="+mn-ea"/>
                <a:cs typeface="+mn-cs"/>
              </a:rPr>
              <a:t>Dweck</a:t>
            </a:r>
            <a:r>
              <a:rPr kumimoji="0" lang="pl-PL" sz="3600" b="0" i="0" u="none" strike="noStrike" kern="1200" cap="none" spc="0" normalizeH="0" baseline="0" noProof="0" dirty="0">
                <a:ln>
                  <a:noFill/>
                </a:ln>
                <a:solidFill>
                  <a:srgbClr val="000000"/>
                </a:solidFill>
                <a:effectLst/>
                <a:uLnTx/>
                <a:uFillTx/>
                <a:latin typeface="+mn-lt"/>
                <a:ea typeface="+mn-ea"/>
                <a:cs typeface="+mn-cs"/>
              </a:rPr>
              <a:t> (2007) podkreśla rangę słów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3600" b="0" i="0" u="none" strike="noStrike" kern="1200" cap="none" spc="0" normalizeH="0" baseline="0" noProof="0" dirty="0">
                <a:ln>
                  <a:noFill/>
                </a:ln>
                <a:solidFill>
                  <a:srgbClr val="000000"/>
                </a:solidFill>
                <a:effectLst/>
                <a:uLnTx/>
                <a:uFillTx/>
                <a:latin typeface="+mn-lt"/>
                <a:ea typeface="+mn-ea"/>
                <a:cs typeface="+mn-cs"/>
              </a:rPr>
              <a:t>„jeszcze nie”, które powinny być często używane w każdej klasie, stać się prostym nawykiem, przekazującym wzrostową ideę zdolności. Jeżeli uczeń mówi, że nie rozumie pewnego materiału, czy nie lubi jakiegoś przedmiotu, nauczyciel powinien dodać: „jeszcze nie”. </a:t>
            </a:r>
            <a:endParaRPr kumimoji="0" lang="pl-PL" sz="3600" b="0" i="0" u="none" strike="noStrike" kern="1200" cap="none" spc="0" normalizeH="0" baseline="0" noProof="0" dirty="0">
              <a:ln>
                <a:noFill/>
              </a:ln>
              <a:solidFill>
                <a:prstClr val="black"/>
              </a:solidFill>
              <a:effectLst/>
              <a:uLnTx/>
              <a:uFillTx/>
              <a:latin typeface="+mn-lt"/>
              <a:ea typeface="+mn-ea"/>
              <a:cs typeface="+mn-cs"/>
            </a:endParaRPr>
          </a:p>
        </p:txBody>
      </p:sp>
      <p:sp>
        <p:nvSpPr>
          <p:cNvPr id="5" name="Symbol zastępczy tekstu 2">
            <a:extLst>
              <a:ext uri="{FF2B5EF4-FFF2-40B4-BE49-F238E27FC236}">
                <a16:creationId xmlns:a16="http://schemas.microsoft.com/office/drawing/2014/main" id="{8FC817AB-6E12-BB01-2734-74FE3DD4A46D}"/>
              </a:ext>
            </a:extLst>
          </p:cNvPr>
          <p:cNvSpPr txBox="1">
            <a:spLocks/>
          </p:cNvSpPr>
          <p:nvPr/>
        </p:nvSpPr>
        <p:spPr>
          <a:xfrm>
            <a:off x="1963978" y="4964593"/>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02477BFB-A19F-5335-95C9-509E0C1EBC9D}"/>
              </a:ext>
            </a:extLst>
          </p:cNvPr>
          <p:cNvPicPr>
            <a:picLocks noChangeAspect="1"/>
          </p:cNvPicPr>
          <p:nvPr/>
        </p:nvPicPr>
        <p:blipFill>
          <a:blip r:embed="rId3"/>
          <a:stretch>
            <a:fillRect/>
          </a:stretch>
        </p:blipFill>
        <p:spPr>
          <a:xfrm>
            <a:off x="10821444" y="5377390"/>
            <a:ext cx="1335140" cy="1371719"/>
          </a:xfrm>
          <a:prstGeom prst="rect">
            <a:avLst/>
          </a:prstGeom>
        </p:spPr>
      </p:pic>
      <p:sp>
        <p:nvSpPr>
          <p:cNvPr id="3" name="Tytuł 1">
            <a:extLst>
              <a:ext uri="{FF2B5EF4-FFF2-40B4-BE49-F238E27FC236}">
                <a16:creationId xmlns:a16="http://schemas.microsoft.com/office/drawing/2014/main" id="{76868BA1-901B-DB51-E7EF-08B791C1E394}"/>
              </a:ext>
            </a:extLst>
          </p:cNvPr>
          <p:cNvSpPr>
            <a:spLocks noGrp="1"/>
          </p:cNvSpPr>
          <p:nvPr>
            <p:ph type="title"/>
          </p:nvPr>
        </p:nvSpPr>
        <p:spPr>
          <a:xfrm>
            <a:off x="1874484" y="201701"/>
            <a:ext cx="10515600" cy="1325563"/>
          </a:xfrm>
        </p:spPr>
        <p:txBody>
          <a:bodyPr>
            <a:normAutofit/>
          </a:bodyPr>
          <a:lstStyle/>
          <a:p>
            <a:r>
              <a:rPr lang="pl-PL" b="1" dirty="0">
                <a:solidFill>
                  <a:srgbClr val="C00000"/>
                </a:solidFill>
              </a:rPr>
              <a:t>DAJ MI CZAS – JESZCZE SIĘ UCZĘ…</a:t>
            </a:r>
          </a:p>
        </p:txBody>
      </p:sp>
    </p:spTree>
    <p:extLst>
      <p:ext uri="{BB962C8B-B14F-4D97-AF65-F5344CB8AC3E}">
        <p14:creationId xmlns:p14="http://schemas.microsoft.com/office/powerpoint/2010/main" val="1824155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EBB4E2-C6EC-3EEF-7D0A-CDCC8EAED053}"/>
              </a:ext>
            </a:extLst>
          </p:cNvPr>
          <p:cNvSpPr>
            <a:spLocks noGrp="1"/>
          </p:cNvSpPr>
          <p:nvPr>
            <p:ph type="title"/>
          </p:nvPr>
        </p:nvSpPr>
        <p:spPr/>
        <p:txBody>
          <a:bodyPr/>
          <a:lstStyle/>
          <a:p>
            <a:r>
              <a:rPr lang="pl-PL" b="1" dirty="0">
                <a:solidFill>
                  <a:srgbClr val="C00000"/>
                </a:solidFill>
              </a:rPr>
              <a:t>KONKLUZJA</a:t>
            </a:r>
          </a:p>
        </p:txBody>
      </p:sp>
      <p:sp>
        <p:nvSpPr>
          <p:cNvPr id="3" name="Symbol zastępczy zawartości 2">
            <a:extLst>
              <a:ext uri="{FF2B5EF4-FFF2-40B4-BE49-F238E27FC236}">
                <a16:creationId xmlns:a16="http://schemas.microsoft.com/office/drawing/2014/main" id="{73015103-E45E-F00A-BFC4-DF3078E340E6}"/>
              </a:ext>
            </a:extLst>
          </p:cNvPr>
          <p:cNvSpPr>
            <a:spLocks noGrp="1"/>
          </p:cNvSpPr>
          <p:nvPr>
            <p:ph idx="1"/>
          </p:nvPr>
        </p:nvSpPr>
        <p:spPr/>
        <p:txBody>
          <a:bodyPr>
            <a:normAutofit fontScale="92500" lnSpcReduction="10000"/>
          </a:bodyPr>
          <a:lstStyle/>
          <a:p>
            <a:pPr marL="0" indent="0" algn="ctr">
              <a:lnSpc>
                <a:spcPct val="110000"/>
              </a:lnSpc>
              <a:buNone/>
            </a:pPr>
            <a:r>
              <a:rPr lang="pl-PL" sz="3600" b="0" i="0" u="none" strike="noStrike" baseline="0" dirty="0">
                <a:solidFill>
                  <a:srgbClr val="000000"/>
                </a:solidFill>
              </a:rPr>
              <a:t>Formułowany przez prof. </a:t>
            </a:r>
            <a:r>
              <a:rPr lang="pl-PL" sz="3600" b="0" i="0" u="none" strike="noStrike" baseline="0" dirty="0" err="1">
                <a:solidFill>
                  <a:srgbClr val="000000"/>
                </a:solidFill>
              </a:rPr>
              <a:t>Dweck</a:t>
            </a:r>
            <a:r>
              <a:rPr lang="pl-PL" sz="3600" b="0" i="0" u="none" strike="noStrike" baseline="0" dirty="0">
                <a:solidFill>
                  <a:srgbClr val="000000"/>
                </a:solidFill>
              </a:rPr>
              <a:t> postulat </a:t>
            </a:r>
            <a:r>
              <a:rPr lang="pl-PL" sz="3600" b="0" i="0" u="none" strike="noStrike" baseline="0" dirty="0">
                <a:solidFill>
                  <a:srgbClr val="000000"/>
                </a:solidFill>
                <a:highlight>
                  <a:srgbClr val="FFFF00"/>
                </a:highlight>
              </a:rPr>
              <a:t>nagradzania przez nauczycieli nie osoby ucznia, lecz jego procesu uczenia się</a:t>
            </a:r>
            <a:r>
              <a:rPr lang="pl-PL" sz="3600" b="0" i="0" u="none" strike="noStrike" baseline="0" dirty="0">
                <a:solidFill>
                  <a:srgbClr val="000000"/>
                </a:solidFill>
              </a:rPr>
              <a:t>, przez podkreślanie wagi zaangażowania, wytrwałości, poszukiwania nowych strategii i porzucania bez żalu czy wstydu tych nieskutecznych – niedziałających, ma olbrzymi walor motywacyjny. </a:t>
            </a:r>
            <a:r>
              <a:rPr lang="pl-PL" sz="3600" b="1" i="0" u="none" strike="noStrike" baseline="0" dirty="0">
                <a:solidFill>
                  <a:srgbClr val="C00000"/>
                </a:solidFill>
              </a:rPr>
              <a:t>Informuje bowiem uczniów, co zrobili, aby pojawił się sukces i co należy zrobić, aby odnieść sukces w przyszłości. </a:t>
            </a:r>
            <a:endParaRPr lang="pl-PL" sz="3600" b="1" dirty="0">
              <a:solidFill>
                <a:srgbClr val="C00000"/>
              </a:solidFill>
            </a:endParaRPr>
          </a:p>
        </p:txBody>
      </p:sp>
    </p:spTree>
    <p:extLst>
      <p:ext uri="{BB962C8B-B14F-4D97-AF65-F5344CB8AC3E}">
        <p14:creationId xmlns:p14="http://schemas.microsoft.com/office/powerpoint/2010/main" val="1240556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D4352D-99A7-4CD8-A29A-5BF02EF3C1D1}"/>
              </a:ext>
            </a:extLst>
          </p:cNvPr>
          <p:cNvSpPr>
            <a:spLocks noGrp="1"/>
          </p:cNvSpPr>
          <p:nvPr>
            <p:ph type="title"/>
          </p:nvPr>
        </p:nvSpPr>
        <p:spPr>
          <a:xfrm>
            <a:off x="2226590" y="274638"/>
            <a:ext cx="9355810" cy="1143000"/>
          </a:xfrm>
        </p:spPr>
        <p:txBody>
          <a:bodyPr/>
          <a:lstStyle/>
          <a:p>
            <a:endParaRPr lang="pl-PL" dirty="0"/>
          </a:p>
        </p:txBody>
      </p:sp>
      <p:pic>
        <p:nvPicPr>
          <p:cNvPr id="4" name="Symbol zastępczy zawartości 3">
            <a:extLst>
              <a:ext uri="{FF2B5EF4-FFF2-40B4-BE49-F238E27FC236}">
                <a16:creationId xmlns:a16="http://schemas.microsoft.com/office/drawing/2014/main" id="{86BBCE49-E490-8582-2A21-594453820AAB}"/>
              </a:ext>
            </a:extLst>
          </p:cNvPr>
          <p:cNvPicPr>
            <a:picLocks noGrp="1" noChangeAspect="1"/>
          </p:cNvPicPr>
          <p:nvPr>
            <p:ph idx="1"/>
          </p:nvPr>
        </p:nvPicPr>
        <p:blipFill>
          <a:blip r:embed="rId3"/>
          <a:stretch>
            <a:fillRect/>
          </a:stretch>
        </p:blipFill>
        <p:spPr>
          <a:xfrm>
            <a:off x="-157308" y="3971875"/>
            <a:ext cx="3060457" cy="2981202"/>
          </a:xfrm>
          <a:prstGeom prst="rect">
            <a:avLst/>
          </a:prstGeom>
        </p:spPr>
      </p:pic>
      <p:sp>
        <p:nvSpPr>
          <p:cNvPr id="8" name="Dymek myśli: chmurka 7">
            <a:extLst>
              <a:ext uri="{FF2B5EF4-FFF2-40B4-BE49-F238E27FC236}">
                <a16:creationId xmlns:a16="http://schemas.microsoft.com/office/drawing/2014/main" id="{FE670069-3E23-060F-6ECC-DC4A4FD3E875}"/>
              </a:ext>
            </a:extLst>
          </p:cNvPr>
          <p:cNvSpPr/>
          <p:nvPr/>
        </p:nvSpPr>
        <p:spPr>
          <a:xfrm>
            <a:off x="5274197" y="464463"/>
            <a:ext cx="5848420" cy="4432390"/>
          </a:xfrm>
          <a:prstGeom prst="cloudCallout">
            <a:avLst>
              <a:gd name="adj1" fmla="val -114206"/>
              <a:gd name="adj2" fmla="val 3312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200" b="1" i="1" u="none" strike="noStrike" kern="1200" cap="none" spc="0" normalizeH="0" baseline="0" noProof="0" dirty="0">
                <a:ln>
                  <a:noFill/>
                </a:ln>
                <a:solidFill>
                  <a:srgbClr val="0070C0"/>
                </a:solidFill>
                <a:effectLst/>
                <a:uLnTx/>
                <a:uFillTx/>
                <a:latin typeface="Arial"/>
                <a:ea typeface="+mn-ea"/>
                <a:cs typeface="+mn-cs"/>
              </a:rPr>
              <a:t>JAKA JEST ROLA NOWOCZESNYCH TECHNOLOGI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200" b="1" i="1" u="none" strike="noStrike" kern="1200" cap="none" spc="0" normalizeH="0" baseline="0" noProof="0" dirty="0">
                <a:ln>
                  <a:noFill/>
                </a:ln>
                <a:solidFill>
                  <a:srgbClr val="0070C0"/>
                </a:solidFill>
                <a:effectLst/>
                <a:uLnTx/>
                <a:uFillTx/>
                <a:latin typeface="Arial"/>
                <a:ea typeface="+mn-ea"/>
                <a:cs typeface="+mn-cs"/>
              </a:rPr>
              <a:t>W SZKOLE ROZWOJU?</a:t>
            </a:r>
          </a:p>
        </p:txBody>
      </p:sp>
      <p:pic>
        <p:nvPicPr>
          <p:cNvPr id="3" name="Obraz 2">
            <a:extLst>
              <a:ext uri="{FF2B5EF4-FFF2-40B4-BE49-F238E27FC236}">
                <a16:creationId xmlns:a16="http://schemas.microsoft.com/office/drawing/2014/main" id="{B6BDC4ED-AEF6-64EE-C9E1-CC4EDBCFE3F9}"/>
              </a:ext>
            </a:extLst>
          </p:cNvPr>
          <p:cNvPicPr>
            <a:picLocks noChangeAspect="1"/>
          </p:cNvPicPr>
          <p:nvPr/>
        </p:nvPicPr>
        <p:blipFill>
          <a:blip r:embed="rId4"/>
          <a:stretch>
            <a:fillRect/>
          </a:stretch>
        </p:blipFill>
        <p:spPr>
          <a:xfrm rot="5400000">
            <a:off x="687062" y="-658692"/>
            <a:ext cx="1371719" cy="2737341"/>
          </a:xfrm>
          <a:prstGeom prst="rect">
            <a:avLst/>
          </a:prstGeom>
          <a:solidFill>
            <a:schemeClr val="bg1"/>
          </a:solidFill>
        </p:spPr>
      </p:pic>
      <p:pic>
        <p:nvPicPr>
          <p:cNvPr id="7" name="Obraz 6" descr="Obraz zawierający zrzut ekranu, Jaskrawoniebieski, Majorelle blue, Lazur&#10;&#10;Opis wygenerowany automatycznie">
            <a:extLst>
              <a:ext uri="{FF2B5EF4-FFF2-40B4-BE49-F238E27FC236}">
                <a16:creationId xmlns:a16="http://schemas.microsoft.com/office/drawing/2014/main" id="{A0BF08D1-C0A6-7DBA-99A1-12FB67414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4000" y="5462476"/>
            <a:ext cx="1368000" cy="1368000"/>
          </a:xfrm>
          <a:prstGeom prst="rect">
            <a:avLst/>
          </a:prstGeom>
        </p:spPr>
      </p:pic>
    </p:spTree>
    <p:extLst>
      <p:ext uri="{BB962C8B-B14F-4D97-AF65-F5344CB8AC3E}">
        <p14:creationId xmlns:p14="http://schemas.microsoft.com/office/powerpoint/2010/main" val="1364846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6657041" y="0"/>
            <a:ext cx="6350" cy="7007364"/>
          </a:xfrm>
          <a:prstGeom prst="rect">
            <a:avLst/>
          </a:prstGeom>
          <a:solidFill>
            <a:srgbClr val="0000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2"/>
          <a:srcRect/>
          <a:stretch>
            <a:fillRect/>
          </a:stretch>
        </p:blipFill>
        <p:spPr>
          <a:xfrm>
            <a:off x="685800" y="3365343"/>
            <a:ext cx="3894441" cy="204458"/>
          </a:xfrm>
          <a:prstGeom prst="rect">
            <a:avLst/>
          </a:prstGeom>
        </p:spPr>
      </p:pic>
      <p:pic>
        <p:nvPicPr>
          <p:cNvPr id="4" name="Picture 4"/>
          <p:cNvPicPr>
            <a:picLocks noChangeAspect="1"/>
          </p:cNvPicPr>
          <p:nvPr/>
        </p:nvPicPr>
        <p:blipFill>
          <a:blip r:embed="rId3"/>
          <a:srcRect l="2017" r="2017"/>
          <a:stretch>
            <a:fillRect/>
          </a:stretch>
        </p:blipFill>
        <p:spPr>
          <a:xfrm>
            <a:off x="5715490" y="5638749"/>
            <a:ext cx="919325" cy="1219251"/>
          </a:xfrm>
          <a:prstGeom prst="rect">
            <a:avLst/>
          </a:prstGeom>
        </p:spPr>
      </p:pic>
      <p:pic>
        <p:nvPicPr>
          <p:cNvPr id="5" name="Picture 5"/>
          <p:cNvPicPr>
            <a:picLocks noChangeAspect="1"/>
          </p:cNvPicPr>
          <p:nvPr/>
        </p:nvPicPr>
        <p:blipFill>
          <a:blip r:embed="rId4"/>
          <a:srcRect/>
          <a:stretch>
            <a:fillRect/>
          </a:stretch>
        </p:blipFill>
        <p:spPr>
          <a:xfrm>
            <a:off x="5721840" y="4475198"/>
            <a:ext cx="928851" cy="1169357"/>
          </a:xfrm>
          <a:prstGeom prst="rect">
            <a:avLst/>
          </a:prstGeom>
        </p:spPr>
      </p:pic>
      <p:pic>
        <p:nvPicPr>
          <p:cNvPr id="6" name="Picture 6"/>
          <p:cNvPicPr>
            <a:picLocks noChangeAspect="1"/>
          </p:cNvPicPr>
          <p:nvPr/>
        </p:nvPicPr>
        <p:blipFill>
          <a:blip r:embed="rId5"/>
          <a:srcRect/>
          <a:stretch>
            <a:fillRect/>
          </a:stretch>
        </p:blipFill>
        <p:spPr>
          <a:xfrm>
            <a:off x="5715490" y="-112203"/>
            <a:ext cx="935201" cy="1179532"/>
          </a:xfrm>
          <a:prstGeom prst="rect">
            <a:avLst/>
          </a:prstGeom>
        </p:spPr>
      </p:pic>
      <p:pic>
        <p:nvPicPr>
          <p:cNvPr id="7" name="Picture 7"/>
          <p:cNvPicPr>
            <a:picLocks noChangeAspect="1"/>
          </p:cNvPicPr>
          <p:nvPr/>
        </p:nvPicPr>
        <p:blipFill>
          <a:blip r:embed="rId6"/>
          <a:srcRect/>
          <a:stretch>
            <a:fillRect/>
          </a:stretch>
        </p:blipFill>
        <p:spPr>
          <a:xfrm>
            <a:off x="5715490" y="1067330"/>
            <a:ext cx="935201" cy="1142171"/>
          </a:xfrm>
          <a:prstGeom prst="rect">
            <a:avLst/>
          </a:prstGeom>
        </p:spPr>
      </p:pic>
      <p:pic>
        <p:nvPicPr>
          <p:cNvPr id="8" name="Picture 8"/>
          <p:cNvPicPr>
            <a:picLocks noChangeAspect="1"/>
          </p:cNvPicPr>
          <p:nvPr/>
        </p:nvPicPr>
        <p:blipFill>
          <a:blip r:embed="rId7"/>
          <a:srcRect/>
          <a:stretch>
            <a:fillRect/>
          </a:stretch>
        </p:blipFill>
        <p:spPr>
          <a:xfrm>
            <a:off x="5731365" y="3332199"/>
            <a:ext cx="928851" cy="1232987"/>
          </a:xfrm>
          <a:prstGeom prst="rect">
            <a:avLst/>
          </a:prstGeom>
        </p:spPr>
      </p:pic>
      <p:pic>
        <p:nvPicPr>
          <p:cNvPr id="9" name="Picture 9"/>
          <p:cNvPicPr>
            <a:picLocks noChangeAspect="1"/>
          </p:cNvPicPr>
          <p:nvPr/>
        </p:nvPicPr>
        <p:blipFill>
          <a:blip r:embed="rId8"/>
          <a:srcRect/>
          <a:stretch>
            <a:fillRect/>
          </a:stretch>
        </p:blipFill>
        <p:spPr>
          <a:xfrm>
            <a:off x="5721840" y="2209501"/>
            <a:ext cx="928851" cy="1122697"/>
          </a:xfrm>
          <a:prstGeom prst="rect">
            <a:avLst/>
          </a:prstGeom>
        </p:spPr>
      </p:pic>
      <p:sp>
        <p:nvSpPr>
          <p:cNvPr id="10" name="TextBox 10"/>
          <p:cNvSpPr txBox="1"/>
          <p:nvPr/>
        </p:nvSpPr>
        <p:spPr>
          <a:xfrm>
            <a:off x="6720470" y="1930111"/>
            <a:ext cx="2961430" cy="248658"/>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600" b="0" i="0" u="none" strike="noStrike" kern="1200" cap="none" spc="0" normalizeH="0" baseline="0" noProof="0">
                <a:ln>
                  <a:noFill/>
                </a:ln>
                <a:solidFill>
                  <a:srgbClr val="0F3256"/>
                </a:solidFill>
                <a:effectLst/>
                <a:uLnTx/>
                <a:uFillTx/>
                <a:latin typeface="Roboto Bold"/>
                <a:ea typeface="+mn-ea"/>
                <a:cs typeface="+mn-cs"/>
              </a:rPr>
              <a:t>Technologia</a:t>
            </a:r>
          </a:p>
        </p:txBody>
      </p:sp>
      <p:grpSp>
        <p:nvGrpSpPr>
          <p:cNvPr id="11" name="Group 11"/>
          <p:cNvGrpSpPr/>
          <p:nvPr/>
        </p:nvGrpSpPr>
        <p:grpSpPr>
          <a:xfrm>
            <a:off x="8201185" y="947315"/>
            <a:ext cx="3675583" cy="5301060"/>
            <a:chOff x="0" y="0"/>
            <a:chExt cx="1452082" cy="2094246"/>
          </a:xfrm>
        </p:grpSpPr>
        <p:sp>
          <p:nvSpPr>
            <p:cNvPr id="12" name="Freeform 12"/>
            <p:cNvSpPr/>
            <p:nvPr/>
          </p:nvSpPr>
          <p:spPr>
            <a:xfrm>
              <a:off x="0" y="0"/>
              <a:ext cx="1452082" cy="2094246"/>
            </a:xfrm>
            <a:custGeom>
              <a:avLst/>
              <a:gdLst/>
              <a:ahLst/>
              <a:cxnLst/>
              <a:rect l="l" t="t" r="r" b="b"/>
              <a:pathLst>
                <a:path w="1452082" h="2094246">
                  <a:moveTo>
                    <a:pt x="0" y="0"/>
                  </a:moveTo>
                  <a:lnTo>
                    <a:pt x="1452082" y="0"/>
                  </a:lnTo>
                  <a:lnTo>
                    <a:pt x="1452082" y="2094246"/>
                  </a:lnTo>
                  <a:lnTo>
                    <a:pt x="0" y="209424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228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6720470" y="3059141"/>
            <a:ext cx="2961430" cy="248658"/>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600" b="0" i="0" u="none" strike="noStrike" kern="1200" cap="none" spc="0" normalizeH="0" baseline="0" noProof="0">
                <a:ln>
                  <a:noFill/>
                </a:ln>
                <a:solidFill>
                  <a:srgbClr val="0F3256"/>
                </a:solidFill>
                <a:effectLst/>
                <a:uLnTx/>
                <a:uFillTx/>
                <a:latin typeface="Roboto Bold"/>
                <a:ea typeface="+mn-ea"/>
                <a:cs typeface="+mn-cs"/>
              </a:rPr>
              <a:t>Robotyka</a:t>
            </a:r>
          </a:p>
        </p:txBody>
      </p:sp>
      <p:sp>
        <p:nvSpPr>
          <p:cNvPr id="15" name="TextBox 15"/>
          <p:cNvSpPr txBox="1"/>
          <p:nvPr/>
        </p:nvSpPr>
        <p:spPr>
          <a:xfrm>
            <a:off x="6720470" y="4188171"/>
            <a:ext cx="2961430" cy="248658"/>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600" b="0" i="0" u="none" strike="noStrike" kern="1200" cap="none" spc="0" normalizeH="0" baseline="0" noProof="0">
                <a:ln>
                  <a:noFill/>
                </a:ln>
                <a:solidFill>
                  <a:srgbClr val="0F3256"/>
                </a:solidFill>
                <a:effectLst/>
                <a:uLnTx/>
                <a:uFillTx/>
                <a:latin typeface="Roboto Bold"/>
                <a:ea typeface="+mn-ea"/>
                <a:cs typeface="+mn-cs"/>
              </a:rPr>
              <a:t>Inżynieria</a:t>
            </a:r>
          </a:p>
        </p:txBody>
      </p:sp>
      <p:sp>
        <p:nvSpPr>
          <p:cNvPr id="16" name="TextBox 16"/>
          <p:cNvSpPr txBox="1"/>
          <p:nvPr/>
        </p:nvSpPr>
        <p:spPr>
          <a:xfrm>
            <a:off x="6720470" y="5379125"/>
            <a:ext cx="2961430" cy="248658"/>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600" b="0" i="0" u="none" strike="noStrike" kern="1200" cap="none" spc="0" normalizeH="0" baseline="0" noProof="0">
                <a:ln>
                  <a:noFill/>
                </a:ln>
                <a:solidFill>
                  <a:srgbClr val="0F3256"/>
                </a:solidFill>
                <a:effectLst/>
                <a:uLnTx/>
                <a:uFillTx/>
                <a:latin typeface="Roboto Bold"/>
                <a:ea typeface="+mn-ea"/>
                <a:cs typeface="+mn-cs"/>
              </a:rPr>
              <a:t>Sztuka</a:t>
            </a:r>
          </a:p>
        </p:txBody>
      </p:sp>
      <p:sp>
        <p:nvSpPr>
          <p:cNvPr id="17" name="TextBox 17"/>
          <p:cNvSpPr txBox="1"/>
          <p:nvPr/>
        </p:nvSpPr>
        <p:spPr>
          <a:xfrm>
            <a:off x="6720470" y="801899"/>
            <a:ext cx="2818555" cy="248658"/>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600" b="0" i="0" u="none" strike="noStrike" kern="1200" cap="none" spc="0" normalizeH="0" baseline="0" noProof="0">
                <a:ln>
                  <a:noFill/>
                </a:ln>
                <a:solidFill>
                  <a:srgbClr val="0F3256"/>
                </a:solidFill>
                <a:effectLst/>
                <a:uLnTx/>
                <a:uFillTx/>
                <a:latin typeface="Roboto Bold"/>
                <a:ea typeface="+mn-ea"/>
                <a:cs typeface="+mn-cs"/>
              </a:rPr>
              <a:t>Nauka</a:t>
            </a:r>
          </a:p>
        </p:txBody>
      </p:sp>
      <p:pic>
        <p:nvPicPr>
          <p:cNvPr id="18" name="Picture 18"/>
          <p:cNvPicPr>
            <a:picLocks noChangeAspect="1"/>
          </p:cNvPicPr>
          <p:nvPr/>
        </p:nvPicPr>
        <p:blipFill>
          <a:blip r:embed="rId9"/>
          <a:srcRect/>
          <a:stretch>
            <a:fillRect/>
          </a:stretch>
        </p:blipFill>
        <p:spPr>
          <a:xfrm>
            <a:off x="9891275" y="40804"/>
            <a:ext cx="2732512" cy="734793"/>
          </a:xfrm>
          <a:prstGeom prst="rect">
            <a:avLst/>
          </a:prstGeom>
        </p:spPr>
      </p:pic>
      <p:grpSp>
        <p:nvGrpSpPr>
          <p:cNvPr id="19" name="Group 19"/>
          <p:cNvGrpSpPr/>
          <p:nvPr/>
        </p:nvGrpSpPr>
        <p:grpSpPr>
          <a:xfrm>
            <a:off x="8392053" y="1089555"/>
            <a:ext cx="3287283" cy="5568244"/>
            <a:chOff x="0" y="-57149"/>
            <a:chExt cx="6574566" cy="11136487"/>
          </a:xfrm>
        </p:grpSpPr>
        <p:sp>
          <p:nvSpPr>
            <p:cNvPr id="20" name="TextBox 20"/>
            <p:cNvSpPr txBox="1"/>
            <p:nvPr/>
          </p:nvSpPr>
          <p:spPr>
            <a:xfrm>
              <a:off x="0" y="-57149"/>
              <a:ext cx="6574566" cy="10565071"/>
            </a:xfrm>
            <a:prstGeom prst="rect">
              <a:avLst/>
            </a:prstGeom>
          </p:spPr>
          <p:txBody>
            <a:bodyPr lIns="0" tIns="0" rIns="0" bIns="0" rtlCol="0" anchor="t">
              <a:spAutoFit/>
            </a:bodyPr>
            <a:lstStyle/>
            <a:p>
              <a:pPr marL="0" marR="0" lvl="0" indent="0" algn="ctr" defTabSz="609630" rtl="0" eaLnBrk="1" fontAlgn="auto" latinLnBrk="0" hangingPunct="1">
                <a:lnSpc>
                  <a:spcPts val="2261"/>
                </a:lnSpc>
                <a:spcBef>
                  <a:spcPts val="0"/>
                </a:spcBef>
                <a:spcAft>
                  <a:spcPts val="0"/>
                </a:spcAft>
                <a:buClrTx/>
                <a:buSzTx/>
                <a:buFontTx/>
                <a:buNone/>
                <a:tabLst/>
                <a:defRPr/>
              </a:pPr>
              <a:r>
                <a:rPr kumimoji="0" lang="en-US" sz="1615" b="0" i="0" u="none" strike="noStrike" kern="1200" cap="none" spc="0" normalizeH="0" baseline="0" noProof="0">
                  <a:ln>
                    <a:noFill/>
                  </a:ln>
                  <a:solidFill>
                    <a:srgbClr val="0F3256"/>
                  </a:solidFill>
                  <a:effectLst/>
                  <a:uLnTx/>
                  <a:uFillTx/>
                  <a:latin typeface="Roboto"/>
                  <a:ea typeface="+mn-ea"/>
                  <a:cs typeface="+mn-cs"/>
                </a:rPr>
                <a:t>Edukację STEAM wyróżnia interdyscyplinarność nauczania </a:t>
              </a:r>
            </a:p>
            <a:p>
              <a:pPr marL="0" marR="0" lvl="0" indent="0" algn="ctr" defTabSz="609630" rtl="0" eaLnBrk="1" fontAlgn="auto" latinLnBrk="0" hangingPunct="1">
                <a:lnSpc>
                  <a:spcPts val="2261"/>
                </a:lnSpc>
                <a:spcBef>
                  <a:spcPts val="0"/>
                </a:spcBef>
                <a:spcAft>
                  <a:spcPts val="0"/>
                </a:spcAft>
                <a:buClrTx/>
                <a:buSzTx/>
                <a:buFontTx/>
                <a:buNone/>
                <a:tabLst/>
                <a:defRPr/>
              </a:pPr>
              <a:r>
                <a:rPr kumimoji="0" lang="en-US" sz="1615" b="0" i="0" u="none" strike="noStrike" kern="1200" cap="none" spc="0" normalizeH="0" baseline="0" noProof="0">
                  <a:ln>
                    <a:noFill/>
                  </a:ln>
                  <a:solidFill>
                    <a:srgbClr val="0F3256"/>
                  </a:solidFill>
                  <a:effectLst/>
                  <a:uLnTx/>
                  <a:uFillTx/>
                  <a:latin typeface="Roboto"/>
                  <a:ea typeface="+mn-ea"/>
                  <a:cs typeface="+mn-cs"/>
                </a:rPr>
                <a:t>oraz przenikanie się wiedzy </a:t>
              </a:r>
            </a:p>
            <a:p>
              <a:pPr marL="0" marR="0" lvl="0" indent="0" algn="ctr" defTabSz="609630" rtl="0" eaLnBrk="1" fontAlgn="auto" latinLnBrk="0" hangingPunct="1">
                <a:lnSpc>
                  <a:spcPts val="2261"/>
                </a:lnSpc>
                <a:spcBef>
                  <a:spcPts val="0"/>
                </a:spcBef>
                <a:spcAft>
                  <a:spcPts val="0"/>
                </a:spcAft>
                <a:buClrTx/>
                <a:buSzTx/>
                <a:buFontTx/>
                <a:buNone/>
                <a:tabLst/>
                <a:defRPr/>
              </a:pPr>
              <a:r>
                <a:rPr kumimoji="0" lang="en-US" sz="1615" b="0" i="0" u="none" strike="noStrike" kern="1200" cap="none" spc="0" normalizeH="0" baseline="0" noProof="0">
                  <a:ln>
                    <a:noFill/>
                  </a:ln>
                  <a:solidFill>
                    <a:srgbClr val="0F3256"/>
                  </a:solidFill>
                  <a:effectLst/>
                  <a:uLnTx/>
                  <a:uFillTx/>
                  <a:latin typeface="Roboto"/>
                  <a:ea typeface="+mn-ea"/>
                  <a:cs typeface="+mn-cs"/>
                </a:rPr>
                <a:t>z różnych dziedzin. Nawiązanie do kilku obszarów nauczania zwiększa atrakcyjność zajęć, możliwość spojrzenia na problem badawczy </a:t>
              </a:r>
            </a:p>
            <a:p>
              <a:pPr marL="0" marR="0" lvl="0" indent="0" algn="ctr" defTabSz="609630" rtl="0" eaLnBrk="1" fontAlgn="auto" latinLnBrk="0" hangingPunct="1">
                <a:lnSpc>
                  <a:spcPts val="2261"/>
                </a:lnSpc>
                <a:spcBef>
                  <a:spcPts val="0"/>
                </a:spcBef>
                <a:spcAft>
                  <a:spcPts val="0"/>
                </a:spcAft>
                <a:buClrTx/>
                <a:buSzTx/>
                <a:buFontTx/>
                <a:buNone/>
                <a:tabLst/>
                <a:defRPr/>
              </a:pPr>
              <a:r>
                <a:rPr kumimoji="0" lang="en-US" sz="1615" b="0" i="0" u="none" strike="noStrike" kern="1200" cap="none" spc="0" normalizeH="0" baseline="0" noProof="0">
                  <a:ln>
                    <a:noFill/>
                  </a:ln>
                  <a:solidFill>
                    <a:srgbClr val="0F3256"/>
                  </a:solidFill>
                  <a:effectLst/>
                  <a:uLnTx/>
                  <a:uFillTx/>
                  <a:latin typeface="Roboto"/>
                  <a:ea typeface="+mn-ea"/>
                  <a:cs typeface="+mn-cs"/>
                </a:rPr>
                <a:t>z różnych perspektyw oraz  podnoszenia kluczowych kompetencji uczniów.</a:t>
              </a:r>
            </a:p>
            <a:p>
              <a:pPr marL="0" marR="0" lvl="0" indent="0" algn="ctr" defTabSz="609630" rtl="0" eaLnBrk="1" fontAlgn="auto" latinLnBrk="0" hangingPunct="1">
                <a:lnSpc>
                  <a:spcPts val="2261"/>
                </a:lnSpc>
                <a:spcBef>
                  <a:spcPts val="0"/>
                </a:spcBef>
                <a:spcAft>
                  <a:spcPts val="0"/>
                </a:spcAft>
                <a:buClrTx/>
                <a:buSzTx/>
                <a:buFontTx/>
                <a:buNone/>
                <a:tabLst/>
                <a:defRPr/>
              </a:pPr>
              <a:endParaRPr kumimoji="0" lang="en-US" sz="1615" b="0" i="0" u="none" strike="noStrike" kern="1200" cap="none" spc="0" normalizeH="0" baseline="0" noProof="0">
                <a:ln>
                  <a:noFill/>
                </a:ln>
                <a:solidFill>
                  <a:srgbClr val="0F3256"/>
                </a:solidFill>
                <a:effectLst/>
                <a:uLnTx/>
                <a:uFillTx/>
                <a:latin typeface="Roboto"/>
                <a:ea typeface="+mn-ea"/>
                <a:cs typeface="+mn-cs"/>
              </a:endParaRPr>
            </a:p>
            <a:p>
              <a:pPr marL="0" marR="0" lvl="0" indent="0" algn="ctr" defTabSz="609630" rtl="0" eaLnBrk="1" fontAlgn="auto" latinLnBrk="0" hangingPunct="1">
                <a:lnSpc>
                  <a:spcPts val="2261"/>
                </a:lnSpc>
                <a:spcBef>
                  <a:spcPts val="0"/>
                </a:spcBef>
                <a:spcAft>
                  <a:spcPts val="0"/>
                </a:spcAft>
                <a:buClrTx/>
                <a:buSzTx/>
                <a:buFontTx/>
                <a:buNone/>
                <a:tabLst/>
                <a:defRPr/>
              </a:pPr>
              <a:r>
                <a:rPr kumimoji="0" lang="en-US" sz="1615" b="0" i="0" u="none" strike="noStrike" kern="1200" cap="none" spc="0" normalizeH="0" baseline="0" noProof="0">
                  <a:ln>
                    <a:noFill/>
                  </a:ln>
                  <a:solidFill>
                    <a:srgbClr val="0F3256"/>
                  </a:solidFill>
                  <a:effectLst/>
                  <a:uLnTx/>
                  <a:uFillTx/>
                  <a:latin typeface="Roboto"/>
                  <a:ea typeface="+mn-ea"/>
                  <a:cs typeface="+mn-cs"/>
                </a:rPr>
                <a:t>Wykorzystanie obydwu półkul mózgowych podczas lekcji stymuluje optymalny rozwój dziecka, rozwijając nie tylko zdolność logicznego i krytycznego myślenia, ale również kreatywność </a:t>
              </a:r>
            </a:p>
            <a:p>
              <a:pPr marL="0" marR="0" lvl="0" indent="0" algn="ctr" defTabSz="609630" rtl="0" eaLnBrk="1" fontAlgn="auto" latinLnBrk="0" hangingPunct="1">
                <a:lnSpc>
                  <a:spcPts val="2261"/>
                </a:lnSpc>
                <a:spcBef>
                  <a:spcPct val="0"/>
                </a:spcBef>
                <a:spcAft>
                  <a:spcPts val="0"/>
                </a:spcAft>
                <a:buClrTx/>
                <a:buSzTx/>
                <a:buFontTx/>
                <a:buNone/>
                <a:tabLst/>
                <a:defRPr/>
              </a:pPr>
              <a:r>
                <a:rPr kumimoji="0" lang="en-US" sz="1615" b="0" i="0" u="none" strike="noStrike" kern="1200" cap="none" spc="0" normalizeH="0" baseline="0" noProof="0">
                  <a:ln>
                    <a:noFill/>
                  </a:ln>
                  <a:solidFill>
                    <a:srgbClr val="0F3256"/>
                  </a:solidFill>
                  <a:effectLst/>
                  <a:uLnTx/>
                  <a:uFillTx/>
                  <a:latin typeface="Roboto"/>
                  <a:ea typeface="+mn-ea"/>
                  <a:cs typeface="+mn-cs"/>
                </a:rPr>
                <a:t>i wyobraźnię.</a:t>
              </a:r>
            </a:p>
          </p:txBody>
        </p:sp>
        <p:sp>
          <p:nvSpPr>
            <p:cNvPr id="21" name="TextBox 21"/>
            <p:cNvSpPr txBox="1"/>
            <p:nvPr/>
          </p:nvSpPr>
          <p:spPr>
            <a:xfrm>
              <a:off x="0" y="10420952"/>
              <a:ext cx="6574566" cy="658386"/>
            </a:xfrm>
            <a:prstGeom prst="rect">
              <a:avLst/>
            </a:prstGeom>
          </p:spPr>
          <p:txBody>
            <a:bodyPr lIns="0" tIns="0" rIns="0" bIns="0" rtlCol="0" anchor="t">
              <a:spAutoFit/>
            </a:bodyPr>
            <a:lstStyle/>
            <a:p>
              <a:pPr marL="0" marR="0" lvl="0" indent="0" algn="l" defTabSz="609630" rtl="0" eaLnBrk="1" fontAlgn="auto" latinLnBrk="0" hangingPunct="1">
                <a:lnSpc>
                  <a:spcPts val="2971"/>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2"/>
          <p:cNvSpPr txBox="1"/>
          <p:nvPr/>
        </p:nvSpPr>
        <p:spPr>
          <a:xfrm>
            <a:off x="685800" y="3937769"/>
            <a:ext cx="4878880" cy="1704249"/>
          </a:xfrm>
          <a:prstGeom prst="rect">
            <a:avLst/>
          </a:prstGeom>
        </p:spPr>
        <p:txBody>
          <a:bodyPr lIns="0" tIns="0" rIns="0" bIns="0" rtlCol="0" anchor="t">
            <a:spAutoFit/>
          </a:bodyPr>
          <a:lstStyle/>
          <a:p>
            <a:pPr marL="0" marR="0" lvl="0" indent="0" algn="l" defTabSz="609630" rtl="0" eaLnBrk="1" fontAlgn="auto" latinLnBrk="0" hangingPunct="1">
              <a:lnSpc>
                <a:spcPts val="6934"/>
              </a:lnSpc>
              <a:spcBef>
                <a:spcPts val="0"/>
              </a:spcBef>
              <a:spcAft>
                <a:spcPts val="0"/>
              </a:spcAft>
              <a:buClrTx/>
              <a:buSzTx/>
              <a:buFontTx/>
              <a:buNone/>
              <a:tabLst/>
              <a:defRPr/>
            </a:pPr>
            <a:r>
              <a:rPr kumimoji="0" lang="en-US" sz="5334" b="0" i="0" u="none" strike="noStrike" kern="1200" cap="none" spc="0" normalizeH="0" baseline="0" noProof="0">
                <a:ln>
                  <a:noFill/>
                </a:ln>
                <a:solidFill>
                  <a:srgbClr val="0F3256"/>
                </a:solidFill>
                <a:effectLst/>
                <a:uLnTx/>
                <a:uFillTx/>
                <a:latin typeface="Roboto Bold"/>
                <a:ea typeface="+mn-ea"/>
                <a:cs typeface="+mn-cs"/>
              </a:rPr>
              <a:t>STEAM/ STREAM</a:t>
            </a:r>
          </a:p>
        </p:txBody>
      </p:sp>
      <p:grpSp>
        <p:nvGrpSpPr>
          <p:cNvPr id="23" name="Group 23"/>
          <p:cNvGrpSpPr/>
          <p:nvPr/>
        </p:nvGrpSpPr>
        <p:grpSpPr>
          <a:xfrm>
            <a:off x="691793" y="1014942"/>
            <a:ext cx="3654286" cy="1903710"/>
            <a:chOff x="0" y="-104775"/>
            <a:chExt cx="7308573" cy="3807421"/>
          </a:xfrm>
        </p:grpSpPr>
        <p:sp>
          <p:nvSpPr>
            <p:cNvPr id="24" name="TextBox 24"/>
            <p:cNvSpPr txBox="1"/>
            <p:nvPr/>
          </p:nvSpPr>
          <p:spPr>
            <a:xfrm>
              <a:off x="0" y="-104775"/>
              <a:ext cx="7308573" cy="2255363"/>
            </a:xfrm>
            <a:prstGeom prst="rect">
              <a:avLst/>
            </a:prstGeom>
          </p:spPr>
          <p:txBody>
            <a:bodyPr lIns="0" tIns="0" rIns="0" bIns="0" rtlCol="0" anchor="t">
              <a:spAutoFit/>
            </a:bodyPr>
            <a:lstStyle/>
            <a:p>
              <a:pPr marL="0" marR="0" lvl="0" indent="0" algn="l" defTabSz="609630" rtl="0" eaLnBrk="1" fontAlgn="auto" latinLnBrk="0" hangingPunct="1">
                <a:lnSpc>
                  <a:spcPts val="4573"/>
                </a:lnSpc>
                <a:spcBef>
                  <a:spcPct val="0"/>
                </a:spcBef>
                <a:spcAft>
                  <a:spcPts val="0"/>
                </a:spcAft>
                <a:buClrTx/>
                <a:buSzTx/>
                <a:buFontTx/>
                <a:buNone/>
                <a:tabLst/>
                <a:defRPr/>
              </a:pPr>
              <a:r>
                <a:rPr kumimoji="0" lang="en-US" sz="3266" b="1" i="0" u="none" strike="noStrike" kern="1200" cap="none" spc="0" normalizeH="0" baseline="0" noProof="0" dirty="0" err="1">
                  <a:ln>
                    <a:noFill/>
                  </a:ln>
                  <a:solidFill>
                    <a:srgbClr val="0070C0"/>
                  </a:solidFill>
                  <a:effectLst/>
                  <a:uLnTx/>
                  <a:uFillTx/>
                  <a:latin typeface="Roboto Bold"/>
                  <a:ea typeface="+mn-ea"/>
                  <a:cs typeface="+mn-cs"/>
                </a:rPr>
                <a:t>Postęp</a:t>
              </a:r>
              <a:r>
                <a:rPr kumimoji="0" lang="en-US" sz="3266" b="1" i="0" u="none" strike="noStrike" kern="1200" cap="none" spc="0" normalizeH="0" baseline="0" noProof="0" dirty="0">
                  <a:ln>
                    <a:noFill/>
                  </a:ln>
                  <a:solidFill>
                    <a:srgbClr val="0070C0"/>
                  </a:solidFill>
                  <a:effectLst/>
                  <a:uLnTx/>
                  <a:uFillTx/>
                  <a:latin typeface="Roboto Bold"/>
                  <a:ea typeface="+mn-ea"/>
                  <a:cs typeface="+mn-cs"/>
                </a:rPr>
                <a:t> </a:t>
              </a:r>
              <a:r>
                <a:rPr kumimoji="0" lang="en-US" sz="3266" b="1" i="0" u="none" strike="noStrike" kern="1200" cap="none" spc="0" normalizeH="0" baseline="0" noProof="0" dirty="0" err="1">
                  <a:ln>
                    <a:noFill/>
                  </a:ln>
                  <a:solidFill>
                    <a:srgbClr val="0070C0"/>
                  </a:solidFill>
                  <a:effectLst/>
                  <a:uLnTx/>
                  <a:uFillTx/>
                  <a:latin typeface="Roboto Bold"/>
                  <a:ea typeface="+mn-ea"/>
                  <a:cs typeface="+mn-cs"/>
                </a:rPr>
                <a:t>zaczyna</a:t>
              </a:r>
              <a:r>
                <a:rPr kumimoji="0" lang="en-US" sz="3266" b="1" i="0" u="none" strike="noStrike" kern="1200" cap="none" spc="0" normalizeH="0" baseline="0" noProof="0" dirty="0">
                  <a:ln>
                    <a:noFill/>
                  </a:ln>
                  <a:solidFill>
                    <a:srgbClr val="0070C0"/>
                  </a:solidFill>
                  <a:effectLst/>
                  <a:uLnTx/>
                  <a:uFillTx/>
                  <a:latin typeface="Roboto Bold"/>
                  <a:ea typeface="+mn-ea"/>
                  <a:cs typeface="+mn-cs"/>
                </a:rPr>
                <a:t> </a:t>
              </a:r>
              <a:r>
                <a:rPr kumimoji="0" lang="en-US" sz="3266" b="1" i="0" u="none" strike="noStrike" kern="1200" cap="none" spc="0" normalizeH="0" baseline="0" noProof="0" dirty="0" err="1">
                  <a:ln>
                    <a:noFill/>
                  </a:ln>
                  <a:solidFill>
                    <a:srgbClr val="0070C0"/>
                  </a:solidFill>
                  <a:effectLst/>
                  <a:uLnTx/>
                  <a:uFillTx/>
                  <a:latin typeface="Roboto Bold"/>
                  <a:ea typeface="+mn-ea"/>
                  <a:cs typeface="+mn-cs"/>
                </a:rPr>
                <a:t>się</a:t>
              </a:r>
              <a:r>
                <a:rPr kumimoji="0" lang="en-US" sz="3266" b="1" i="0" u="none" strike="noStrike" kern="1200" cap="none" spc="0" normalizeH="0" baseline="0" noProof="0" dirty="0">
                  <a:ln>
                    <a:noFill/>
                  </a:ln>
                  <a:solidFill>
                    <a:srgbClr val="0070C0"/>
                  </a:solidFill>
                  <a:effectLst/>
                  <a:uLnTx/>
                  <a:uFillTx/>
                  <a:latin typeface="Roboto Bold"/>
                  <a:ea typeface="+mn-ea"/>
                  <a:cs typeface="+mn-cs"/>
                </a:rPr>
                <a:t> od </a:t>
              </a:r>
              <a:r>
                <a:rPr kumimoji="0" lang="en-US" sz="3266" b="1" i="0" u="none" strike="noStrike" kern="1200" cap="none" spc="0" normalizeH="0" baseline="0" noProof="0" dirty="0" err="1">
                  <a:ln>
                    <a:noFill/>
                  </a:ln>
                  <a:solidFill>
                    <a:srgbClr val="0070C0"/>
                  </a:solidFill>
                  <a:effectLst/>
                  <a:uLnTx/>
                  <a:uFillTx/>
                  <a:latin typeface="Roboto Bold"/>
                  <a:ea typeface="+mn-ea"/>
                  <a:cs typeface="+mn-cs"/>
                </a:rPr>
                <a:t>działania</a:t>
              </a:r>
              <a:r>
                <a:rPr kumimoji="0" lang="en-US" sz="3266" b="1" i="0" u="none" strike="noStrike" kern="1200" cap="none" spc="0" normalizeH="0" baseline="0" noProof="0" dirty="0">
                  <a:ln>
                    <a:noFill/>
                  </a:ln>
                  <a:solidFill>
                    <a:srgbClr val="0070C0"/>
                  </a:solidFill>
                  <a:effectLst/>
                  <a:uLnTx/>
                  <a:uFillTx/>
                  <a:latin typeface="Roboto Bold"/>
                  <a:ea typeface="+mn-ea"/>
                  <a:cs typeface="+mn-cs"/>
                </a:rPr>
                <a:t>.</a:t>
              </a:r>
            </a:p>
          </p:txBody>
        </p:sp>
        <p:sp>
          <p:nvSpPr>
            <p:cNvPr id="25" name="TextBox 25"/>
            <p:cNvSpPr txBox="1"/>
            <p:nvPr/>
          </p:nvSpPr>
          <p:spPr>
            <a:xfrm>
              <a:off x="0" y="2280332"/>
              <a:ext cx="7308573" cy="1422314"/>
            </a:xfrm>
            <a:prstGeom prst="rect">
              <a:avLst/>
            </a:prstGeom>
          </p:spPr>
          <p:txBody>
            <a:bodyPr lIns="0" tIns="0" rIns="0" bIns="0" rtlCol="0" anchor="t">
              <a:spAutoFit/>
            </a:bodyPr>
            <a:lstStyle/>
            <a:p>
              <a:pPr marL="0" marR="0" lvl="0" indent="0" algn="l" defTabSz="609630" rtl="0" eaLnBrk="1" fontAlgn="auto" latinLnBrk="0" hangingPunct="1">
                <a:lnSpc>
                  <a:spcPts val="2893"/>
                </a:lnSpc>
                <a:spcBef>
                  <a:spcPts val="0"/>
                </a:spcBef>
                <a:spcAft>
                  <a:spcPts val="0"/>
                </a:spcAft>
                <a:buClrTx/>
                <a:buSzTx/>
                <a:buFontTx/>
                <a:buNone/>
                <a:tabLst/>
                <a:defRPr/>
              </a:pPr>
              <a:r>
                <a:rPr kumimoji="0" lang="en-US" sz="2066" b="0" i="0" u="none" strike="noStrike" kern="1200" cap="none" spc="0" normalizeH="0" baseline="0" noProof="0">
                  <a:ln>
                    <a:noFill/>
                  </a:ln>
                  <a:solidFill>
                    <a:srgbClr val="0F3256"/>
                  </a:solidFill>
                  <a:effectLst/>
                  <a:uLnTx/>
                  <a:uFillTx/>
                  <a:latin typeface="Roboto Bold"/>
                  <a:ea typeface="+mn-ea"/>
                  <a:cs typeface="+mn-cs"/>
                </a:rPr>
                <a:t>Uczymy jak myśleć, </a:t>
              </a:r>
            </a:p>
            <a:p>
              <a:pPr marL="0" marR="0" lvl="0" indent="0" algn="l" defTabSz="609630" rtl="0" eaLnBrk="1" fontAlgn="auto" latinLnBrk="0" hangingPunct="1">
                <a:lnSpc>
                  <a:spcPts val="2893"/>
                </a:lnSpc>
                <a:spcBef>
                  <a:spcPct val="0"/>
                </a:spcBef>
                <a:spcAft>
                  <a:spcPts val="0"/>
                </a:spcAft>
                <a:buClrTx/>
                <a:buSzTx/>
                <a:buFontTx/>
                <a:buNone/>
                <a:tabLst/>
                <a:defRPr/>
              </a:pPr>
              <a:r>
                <a:rPr kumimoji="0" lang="en-US" sz="2066" b="0" i="0" u="none" strike="noStrike" kern="1200" cap="none" spc="0" normalizeH="0" baseline="0" noProof="0">
                  <a:ln>
                    <a:noFill/>
                  </a:ln>
                  <a:solidFill>
                    <a:srgbClr val="0F3256"/>
                  </a:solidFill>
                  <a:effectLst/>
                  <a:uLnTx/>
                  <a:uFillTx/>
                  <a:latin typeface="Roboto Bold"/>
                  <a:ea typeface="+mn-ea"/>
                  <a:cs typeface="+mn-cs"/>
                </a:rPr>
                <a:t>a nie co myśleć.</a:t>
              </a:r>
            </a:p>
          </p:txBody>
        </p:sp>
      </p:grpSp>
      <p:sp>
        <p:nvSpPr>
          <p:cNvPr id="26" name="TextBox 26"/>
          <p:cNvSpPr txBox="1"/>
          <p:nvPr/>
        </p:nvSpPr>
        <p:spPr>
          <a:xfrm>
            <a:off x="6688791" y="6508155"/>
            <a:ext cx="2961430" cy="248658"/>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600" b="0" i="0" u="none" strike="noStrike" kern="1200" cap="none" spc="0" normalizeH="0" baseline="0" noProof="0">
                <a:ln>
                  <a:noFill/>
                </a:ln>
                <a:solidFill>
                  <a:srgbClr val="0F3256"/>
                </a:solidFill>
                <a:effectLst/>
                <a:uLnTx/>
                <a:uFillTx/>
                <a:latin typeface="Roboto Bold"/>
                <a:ea typeface="+mn-ea"/>
                <a:cs typeface="+mn-cs"/>
              </a:rPr>
              <a:t>Matematyka</a:t>
            </a:r>
          </a:p>
        </p:txBody>
      </p:sp>
    </p:spTree>
    <p:extLst>
      <p:ext uri="{BB962C8B-B14F-4D97-AF65-F5344CB8AC3E}">
        <p14:creationId xmlns:p14="http://schemas.microsoft.com/office/powerpoint/2010/main" val="2502847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C125C7E1-516A-AD1E-7C66-D60C3B3653F4}"/>
              </a:ext>
            </a:extLst>
          </p:cNvPr>
          <p:cNvPicPr>
            <a:picLocks noChangeAspect="1"/>
          </p:cNvPicPr>
          <p:nvPr/>
        </p:nvPicPr>
        <p:blipFill>
          <a:blip r:embed="rId2"/>
          <a:stretch>
            <a:fillRect/>
          </a:stretch>
        </p:blipFill>
        <p:spPr>
          <a:xfrm>
            <a:off x="261258" y="326570"/>
            <a:ext cx="4042228" cy="6063342"/>
          </a:xfrm>
          <a:prstGeom prst="rect">
            <a:avLst/>
          </a:prstGeom>
        </p:spPr>
      </p:pic>
      <p:sp>
        <p:nvSpPr>
          <p:cNvPr id="3" name="Prostokąt: zaokrąglone rogi 2">
            <a:extLst>
              <a:ext uri="{FF2B5EF4-FFF2-40B4-BE49-F238E27FC236}">
                <a16:creationId xmlns:a16="http://schemas.microsoft.com/office/drawing/2014/main" id="{E8CDA462-2B00-FE22-C7F9-4D58F89BAFB7}"/>
              </a:ext>
            </a:extLst>
          </p:cNvPr>
          <p:cNvSpPr/>
          <p:nvPr/>
        </p:nvSpPr>
        <p:spPr>
          <a:xfrm>
            <a:off x="4535715" y="326570"/>
            <a:ext cx="2690812" cy="59073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200" b="1" i="0" u="none" strike="noStrike" kern="1200" cap="none" spc="0" normalizeH="0" baseline="0" noProof="0" dirty="0">
                <a:ln>
                  <a:noFill/>
                </a:ln>
                <a:solidFill>
                  <a:srgbClr val="002060"/>
                </a:solidFill>
                <a:effectLst/>
                <a:uLnTx/>
                <a:uFillTx/>
                <a:latin typeface="Calibri"/>
                <a:ea typeface="+mn-ea"/>
                <a:cs typeface="+mn-cs"/>
              </a:rPr>
              <a:t>W zależności od szkoły         i nauczycieli – sprzęt jest </a:t>
            </a:r>
            <a:r>
              <a:rPr kumimoji="0" lang="pl-PL" sz="3200" b="1" i="0" u="none" strike="noStrike" kern="1200" cap="none" spc="0" normalizeH="0" baseline="0" noProof="0" dirty="0" err="1">
                <a:ln>
                  <a:noFill/>
                </a:ln>
                <a:solidFill>
                  <a:srgbClr val="002060"/>
                </a:solidFill>
                <a:effectLst/>
                <a:uLnTx/>
                <a:uFillTx/>
                <a:latin typeface="Calibri"/>
                <a:ea typeface="+mn-ea"/>
                <a:cs typeface="+mn-cs"/>
              </a:rPr>
              <a:t>wykorzysty-wany</a:t>
            </a:r>
            <a:r>
              <a:rPr kumimoji="0" lang="pl-PL" sz="3200" b="1" i="0" u="none" strike="noStrike" kern="1200" cap="none" spc="0" normalizeH="0" baseline="0" noProof="0" dirty="0">
                <a:ln>
                  <a:noFill/>
                </a:ln>
                <a:solidFill>
                  <a:srgbClr val="002060"/>
                </a:solidFill>
                <a:effectLst/>
                <a:uLnTx/>
                <a:uFillTx/>
                <a:latin typeface="Calibri"/>
                <a:ea typeface="+mn-ea"/>
                <a:cs typeface="+mn-cs"/>
              </a:rPr>
              <a:t>… </a:t>
            </a:r>
          </a:p>
        </p:txBody>
      </p:sp>
      <p:pic>
        <p:nvPicPr>
          <p:cNvPr id="5" name="Obraz 4">
            <a:extLst>
              <a:ext uri="{FF2B5EF4-FFF2-40B4-BE49-F238E27FC236}">
                <a16:creationId xmlns:a16="http://schemas.microsoft.com/office/drawing/2014/main" id="{03885103-2B57-420F-559B-B94011D4D52F}"/>
              </a:ext>
            </a:extLst>
          </p:cNvPr>
          <p:cNvPicPr>
            <a:picLocks noChangeAspect="1"/>
          </p:cNvPicPr>
          <p:nvPr/>
        </p:nvPicPr>
        <p:blipFill>
          <a:blip r:embed="rId3"/>
          <a:stretch>
            <a:fillRect/>
          </a:stretch>
        </p:blipFill>
        <p:spPr>
          <a:xfrm>
            <a:off x="7458756" y="326570"/>
            <a:ext cx="4275676" cy="6411686"/>
          </a:xfrm>
          <a:prstGeom prst="rect">
            <a:avLst/>
          </a:prstGeom>
        </p:spPr>
      </p:pic>
    </p:spTree>
    <p:extLst>
      <p:ext uri="{BB962C8B-B14F-4D97-AF65-F5344CB8AC3E}">
        <p14:creationId xmlns:p14="http://schemas.microsoft.com/office/powerpoint/2010/main" val="861415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BF0EF8C2-53F1-1AEE-8F64-9C1E9C1CF661}"/>
              </a:ext>
            </a:extLst>
          </p:cNvPr>
          <p:cNvPicPr>
            <a:picLocks noChangeAspect="1"/>
          </p:cNvPicPr>
          <p:nvPr/>
        </p:nvPicPr>
        <p:blipFill>
          <a:blip r:embed="rId2"/>
          <a:stretch>
            <a:fillRect/>
          </a:stretch>
        </p:blipFill>
        <p:spPr>
          <a:xfrm>
            <a:off x="783771" y="344030"/>
            <a:ext cx="10624457" cy="5976257"/>
          </a:xfrm>
          <a:prstGeom prst="rect">
            <a:avLst/>
          </a:prstGeom>
        </p:spPr>
      </p:pic>
    </p:spTree>
    <p:extLst>
      <p:ext uri="{BB962C8B-B14F-4D97-AF65-F5344CB8AC3E}">
        <p14:creationId xmlns:p14="http://schemas.microsoft.com/office/powerpoint/2010/main" val="4259208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764492BF-8153-D233-4DFD-0F3C8995EE5F}"/>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l-PL" sz="5000" b="1" i="0" u="none" strike="noStrike" kern="1200" cap="none" spc="0" normalizeH="0" baseline="0" noProof="0">
                <a:ln>
                  <a:noFill/>
                </a:ln>
                <a:solidFill>
                  <a:prstClr val="black"/>
                </a:solidFill>
                <a:effectLst/>
                <a:uLnTx/>
                <a:uFillTx/>
                <a:latin typeface="Be Vietnam Pro" pitchFamily="2" charset="-18"/>
                <a:ea typeface="+mj-ea"/>
                <a:cs typeface="+mj-cs"/>
              </a:rPr>
              <a:t>Tytuł slajdu</a:t>
            </a: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3C120A85-1627-ABC8-AE3D-BB9C0DB1DE4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400" b="0" i="0" u="none" strike="noStrike" kern="1200" cap="none" spc="0" normalizeH="0" baseline="0" noProof="0">
                <a:ln>
                  <a:noFill/>
                </a:ln>
                <a:solidFill>
                  <a:prstClr val="black"/>
                </a:solidFill>
                <a:effectLst/>
                <a:uLnTx/>
                <a:uFillTx/>
                <a:latin typeface="Hepta Slab" pitchFamily="2" charset="-18"/>
                <a:ea typeface="+mn-ea"/>
                <a:cs typeface="Hepta Slab" pitchFamily="2" charset="-18"/>
              </a:rPr>
              <a:t>Treść slajdu</a:t>
            </a: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3" name="Obraz 2">
            <a:extLst>
              <a:ext uri="{FF2B5EF4-FFF2-40B4-BE49-F238E27FC236}">
                <a16:creationId xmlns:a16="http://schemas.microsoft.com/office/drawing/2014/main" id="{F07B3778-C7AF-5BE3-E22D-50AFBBD780E5}"/>
              </a:ext>
            </a:extLst>
          </p:cNvPr>
          <p:cNvPicPr>
            <a:picLocks noChangeAspect="1"/>
          </p:cNvPicPr>
          <p:nvPr/>
        </p:nvPicPr>
        <p:blipFill>
          <a:blip r:embed="rId3"/>
          <a:stretch>
            <a:fillRect/>
          </a:stretch>
        </p:blipFill>
        <p:spPr>
          <a:xfrm>
            <a:off x="1774324" y="408562"/>
            <a:ext cx="9027268" cy="5077838"/>
          </a:xfrm>
          <a:prstGeom prst="rect">
            <a:avLst/>
          </a:prstGeom>
        </p:spPr>
      </p:pic>
    </p:spTree>
    <p:extLst>
      <p:ext uri="{BB962C8B-B14F-4D97-AF65-F5344CB8AC3E}">
        <p14:creationId xmlns:p14="http://schemas.microsoft.com/office/powerpoint/2010/main" val="3078179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B684B0-ED5E-F0C2-E1B7-BDF14982244D}"/>
              </a:ext>
            </a:extLst>
          </p:cNvPr>
          <p:cNvSpPr>
            <a:spLocks noGrp="1"/>
          </p:cNvSpPr>
          <p:nvPr>
            <p:ph type="title"/>
          </p:nvPr>
        </p:nvSpPr>
        <p:spPr/>
        <p:txBody>
          <a:bodyPr/>
          <a:lstStyle/>
          <a:p>
            <a:endParaRPr lang="pl-PL"/>
          </a:p>
        </p:txBody>
      </p:sp>
      <p:pic>
        <p:nvPicPr>
          <p:cNvPr id="5" name="Obraz 4">
            <a:extLst>
              <a:ext uri="{FF2B5EF4-FFF2-40B4-BE49-F238E27FC236}">
                <a16:creationId xmlns:a16="http://schemas.microsoft.com/office/drawing/2014/main" id="{9C76413C-F0D7-D159-FF96-7F1BCE8D3D5E}"/>
              </a:ext>
            </a:extLst>
          </p:cNvPr>
          <p:cNvPicPr>
            <a:picLocks noChangeAspect="1"/>
          </p:cNvPicPr>
          <p:nvPr/>
        </p:nvPicPr>
        <p:blipFill rotWithShape="1">
          <a:blip r:embed="rId2"/>
          <a:srcRect l="703" t="7426" r="1371" b="5092"/>
          <a:stretch/>
        </p:blipFill>
        <p:spPr>
          <a:xfrm>
            <a:off x="378106" y="101112"/>
            <a:ext cx="11366732" cy="6346595"/>
          </a:xfrm>
          <a:prstGeom prst="rect">
            <a:avLst/>
          </a:prstGeom>
        </p:spPr>
      </p:pic>
      <p:pic>
        <p:nvPicPr>
          <p:cNvPr id="4" name="Symbol zastępczy zawartości 3">
            <a:extLst>
              <a:ext uri="{FF2B5EF4-FFF2-40B4-BE49-F238E27FC236}">
                <a16:creationId xmlns:a16="http://schemas.microsoft.com/office/drawing/2014/main" id="{1B5D2E4C-410F-F40F-1E98-DCA1FAA319D0}"/>
              </a:ext>
            </a:extLst>
          </p:cNvPr>
          <p:cNvPicPr>
            <a:picLocks noGrp="1" noChangeAspect="1"/>
          </p:cNvPicPr>
          <p:nvPr>
            <p:ph idx="1"/>
          </p:nvPr>
        </p:nvPicPr>
        <p:blipFill>
          <a:blip r:embed="rId3"/>
          <a:stretch>
            <a:fillRect/>
          </a:stretch>
        </p:blipFill>
        <p:spPr>
          <a:xfrm>
            <a:off x="3711813" y="3274410"/>
            <a:ext cx="8480187" cy="1080092"/>
          </a:xfrm>
          <a:prstGeom prst="rect">
            <a:avLst/>
          </a:prstGeom>
        </p:spPr>
      </p:pic>
    </p:spTree>
    <p:extLst>
      <p:ext uri="{BB962C8B-B14F-4D97-AF65-F5344CB8AC3E}">
        <p14:creationId xmlns:p14="http://schemas.microsoft.com/office/powerpoint/2010/main" val="3423304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4684D6-EAE3-BF7D-E3A0-C31C79F099BE}"/>
              </a:ext>
            </a:extLst>
          </p:cNvPr>
          <p:cNvSpPr>
            <a:spLocks noGrp="1"/>
          </p:cNvSpPr>
          <p:nvPr>
            <p:ph type="title"/>
          </p:nvPr>
        </p:nvSpPr>
        <p:spPr>
          <a:xfrm>
            <a:off x="331808" y="274638"/>
            <a:ext cx="11250592" cy="1143000"/>
          </a:xfr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pl-PL" b="1" dirty="0">
                <a:solidFill>
                  <a:srgbClr val="0070C0"/>
                </a:solidFill>
              </a:rPr>
              <a:t>PLATFORMY…sokrates.system.pl </a:t>
            </a:r>
            <a:endParaRPr lang="pl-PL" dirty="0"/>
          </a:p>
        </p:txBody>
      </p:sp>
      <p:sp>
        <p:nvSpPr>
          <p:cNvPr id="3" name="Symbol zastępczy zawartości 2">
            <a:extLst>
              <a:ext uri="{FF2B5EF4-FFF2-40B4-BE49-F238E27FC236}">
                <a16:creationId xmlns:a16="http://schemas.microsoft.com/office/drawing/2014/main" id="{865475BD-03C7-9247-1066-98995CFC4423}"/>
              </a:ext>
            </a:extLst>
          </p:cNvPr>
          <p:cNvSpPr>
            <a:spLocks noGrp="1"/>
          </p:cNvSpPr>
          <p:nvPr>
            <p:ph idx="1"/>
          </p:nvPr>
        </p:nvSpPr>
        <p:spPr/>
        <p:txBody>
          <a:bodyPr/>
          <a:lstStyle/>
          <a:p>
            <a:pPr marL="0" indent="0" algn="ctr">
              <a:buNone/>
            </a:pPr>
            <a:r>
              <a:rPr lang="pl-PL" b="1" dirty="0">
                <a:solidFill>
                  <a:srgbClr val="0070C0"/>
                </a:solidFill>
              </a:rPr>
              <a:t>NIETYPOWE-INNOWACYJNE-WSPIERAJĄCE W PRAKTYCE</a:t>
            </a:r>
          </a:p>
          <a:p>
            <a:pPr marL="0" indent="0" algn="ctr">
              <a:buNone/>
            </a:pPr>
            <a:endParaRPr lang="pl-PL" b="1" dirty="0">
              <a:solidFill>
                <a:srgbClr val="0070C0"/>
              </a:solidFill>
            </a:endParaRPr>
          </a:p>
        </p:txBody>
      </p:sp>
      <p:pic>
        <p:nvPicPr>
          <p:cNvPr id="6" name="Obraz 5">
            <a:extLst>
              <a:ext uri="{FF2B5EF4-FFF2-40B4-BE49-F238E27FC236}">
                <a16:creationId xmlns:a16="http://schemas.microsoft.com/office/drawing/2014/main" id="{6F4F0434-6CC1-79D1-4C80-F381F64B3A4F}"/>
              </a:ext>
            </a:extLst>
          </p:cNvPr>
          <p:cNvPicPr>
            <a:picLocks noChangeAspect="1"/>
          </p:cNvPicPr>
          <p:nvPr/>
        </p:nvPicPr>
        <p:blipFill>
          <a:blip r:embed="rId2"/>
          <a:stretch>
            <a:fillRect/>
          </a:stretch>
        </p:blipFill>
        <p:spPr>
          <a:xfrm>
            <a:off x="2427514" y="2660695"/>
            <a:ext cx="7927654" cy="3986847"/>
          </a:xfrm>
          <a:prstGeom prst="rect">
            <a:avLst/>
          </a:prstGeom>
        </p:spPr>
      </p:pic>
    </p:spTree>
    <p:extLst>
      <p:ext uri="{BB962C8B-B14F-4D97-AF65-F5344CB8AC3E}">
        <p14:creationId xmlns:p14="http://schemas.microsoft.com/office/powerpoint/2010/main" val="410983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6545992-EEEE-4223-B00D-69CABC8D53D9}"/>
              </a:ext>
            </a:extLst>
          </p:cNvPr>
          <p:cNvSpPr>
            <a:spLocks noGrp="1"/>
          </p:cNvSpPr>
          <p:nvPr>
            <p:ph idx="1"/>
          </p:nvPr>
        </p:nvSpPr>
        <p:spPr>
          <a:xfrm>
            <a:off x="635000" y="2468515"/>
            <a:ext cx="10972800" cy="2897348"/>
          </a:xfrm>
        </p:spPr>
        <p:txBody>
          <a:bodyPr/>
          <a:lstStyle/>
          <a:p>
            <a:pPr marL="0" indent="0">
              <a:buNone/>
            </a:pPr>
            <a:endParaRPr lang="pl-PL" b="1" dirty="0">
              <a:solidFill>
                <a:srgbClr val="0070C0"/>
              </a:solidFill>
            </a:endParaRPr>
          </a:p>
        </p:txBody>
      </p:sp>
      <p:cxnSp>
        <p:nvCxnSpPr>
          <p:cNvPr id="5" name="Łącznik prosty 4">
            <a:extLst>
              <a:ext uri="{FF2B5EF4-FFF2-40B4-BE49-F238E27FC236}">
                <a16:creationId xmlns:a16="http://schemas.microsoft.com/office/drawing/2014/main" id="{CF07151F-5DD6-42A3-8C14-205621EAD773}"/>
              </a:ext>
            </a:extLst>
          </p:cNvPr>
          <p:cNvCxnSpPr/>
          <p:nvPr/>
        </p:nvCxnSpPr>
        <p:spPr>
          <a:xfrm>
            <a:off x="5498823" y="6003100"/>
            <a:ext cx="4411851" cy="0"/>
          </a:xfrm>
          <a:prstGeom prst="line">
            <a:avLst/>
          </a:prstGeom>
          <a:ln w="76200">
            <a:solidFill>
              <a:srgbClr val="C00000"/>
            </a:solidFill>
          </a:ln>
          <a:effectLst>
            <a:outerShdw blurRad="50800" dist="38100" dir="18900000" algn="b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6" name="Łącznik prosty 5">
            <a:extLst>
              <a:ext uri="{FF2B5EF4-FFF2-40B4-BE49-F238E27FC236}">
                <a16:creationId xmlns:a16="http://schemas.microsoft.com/office/drawing/2014/main" id="{3C1FB6DC-18BA-48AA-AD53-FFC504BF1C60}"/>
              </a:ext>
            </a:extLst>
          </p:cNvPr>
          <p:cNvCxnSpPr/>
          <p:nvPr/>
        </p:nvCxnSpPr>
        <p:spPr>
          <a:xfrm>
            <a:off x="7612251" y="6584196"/>
            <a:ext cx="4411851" cy="0"/>
          </a:xfrm>
          <a:prstGeom prst="line">
            <a:avLst/>
          </a:prstGeom>
          <a:ln w="76200">
            <a:solidFill>
              <a:srgbClr val="C00000"/>
            </a:solidFill>
          </a:ln>
          <a:effectLst>
            <a:outerShdw blurRad="50800" dist="38100" dir="18900000" algn="bl"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7" name="Obraz 6">
            <a:extLst>
              <a:ext uri="{FF2B5EF4-FFF2-40B4-BE49-F238E27FC236}">
                <a16:creationId xmlns:a16="http://schemas.microsoft.com/office/drawing/2014/main" id="{ADBC3CDF-26DB-E1D2-432F-F7B6BD68969C}"/>
              </a:ext>
            </a:extLst>
          </p:cNvPr>
          <p:cNvPicPr>
            <a:picLocks noChangeAspect="1"/>
          </p:cNvPicPr>
          <p:nvPr/>
        </p:nvPicPr>
        <p:blipFill>
          <a:blip r:embed="rId3"/>
          <a:stretch>
            <a:fillRect/>
          </a:stretch>
        </p:blipFill>
        <p:spPr>
          <a:xfrm>
            <a:off x="128810" y="75189"/>
            <a:ext cx="11874065" cy="6676707"/>
          </a:xfrm>
          <a:prstGeom prst="rect">
            <a:avLst/>
          </a:prstGeom>
        </p:spPr>
      </p:pic>
      <p:pic>
        <p:nvPicPr>
          <p:cNvPr id="8" name="Obraz 7">
            <a:extLst>
              <a:ext uri="{FF2B5EF4-FFF2-40B4-BE49-F238E27FC236}">
                <a16:creationId xmlns:a16="http://schemas.microsoft.com/office/drawing/2014/main" id="{2BB25B78-9765-4240-6CB1-922FFD98BB05}"/>
              </a:ext>
            </a:extLst>
          </p:cNvPr>
          <p:cNvPicPr>
            <a:picLocks noChangeAspect="1"/>
          </p:cNvPicPr>
          <p:nvPr/>
        </p:nvPicPr>
        <p:blipFill>
          <a:blip r:embed="rId4"/>
          <a:stretch>
            <a:fillRect/>
          </a:stretch>
        </p:blipFill>
        <p:spPr>
          <a:xfrm>
            <a:off x="167898" y="4650040"/>
            <a:ext cx="2737463" cy="20688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Obraz 8">
            <a:extLst>
              <a:ext uri="{FF2B5EF4-FFF2-40B4-BE49-F238E27FC236}">
                <a16:creationId xmlns:a16="http://schemas.microsoft.com/office/drawing/2014/main" id="{0D055B30-C205-6BA6-FB4A-17A7864D34DE}"/>
              </a:ext>
            </a:extLst>
          </p:cNvPr>
          <p:cNvPicPr>
            <a:picLocks noChangeAspect="1"/>
          </p:cNvPicPr>
          <p:nvPr/>
        </p:nvPicPr>
        <p:blipFill>
          <a:blip r:embed="rId5"/>
          <a:stretch>
            <a:fillRect/>
          </a:stretch>
        </p:blipFill>
        <p:spPr>
          <a:xfrm>
            <a:off x="3573138" y="144952"/>
            <a:ext cx="6431837" cy="1036410"/>
          </a:xfrm>
          <a:prstGeom prst="rect">
            <a:avLst/>
          </a:prstGeom>
          <a:ln>
            <a:noFill/>
          </a:ln>
          <a:effectLst>
            <a:softEdge rad="112500"/>
          </a:effectLst>
        </p:spPr>
      </p:pic>
      <p:sp>
        <p:nvSpPr>
          <p:cNvPr id="2" name="Prostokąt 1">
            <a:extLst>
              <a:ext uri="{FF2B5EF4-FFF2-40B4-BE49-F238E27FC236}">
                <a16:creationId xmlns:a16="http://schemas.microsoft.com/office/drawing/2014/main" id="{0557C8C2-95E0-DF36-C39B-869B5E871FBD}"/>
              </a:ext>
            </a:extLst>
          </p:cNvPr>
          <p:cNvSpPr/>
          <p:nvPr/>
        </p:nvSpPr>
        <p:spPr>
          <a:xfrm>
            <a:off x="303611" y="3974787"/>
            <a:ext cx="1780251" cy="5517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0000"/>
                </a:solidFill>
                <a:effectLst/>
                <a:uLnTx/>
                <a:uFillTx/>
                <a:latin typeface="Arial"/>
                <a:ea typeface="+mn-ea"/>
                <a:cs typeface="+mn-cs"/>
              </a:rPr>
              <a:t>WWW.EDUSKILL.PL</a:t>
            </a:r>
          </a:p>
        </p:txBody>
      </p:sp>
    </p:spTree>
    <p:extLst>
      <p:ext uri="{BB962C8B-B14F-4D97-AF65-F5344CB8AC3E}">
        <p14:creationId xmlns:p14="http://schemas.microsoft.com/office/powerpoint/2010/main" val="565178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DF72C488-B885-CE69-4395-9A4D1ECAD1EE}"/>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E2668E11-E496-B9EF-C64E-1BB47CAE90D4}"/>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2" name="Obraz 1">
            <a:extLst>
              <a:ext uri="{FF2B5EF4-FFF2-40B4-BE49-F238E27FC236}">
                <a16:creationId xmlns:a16="http://schemas.microsoft.com/office/drawing/2014/main" id="{D5540B56-3A3B-5847-4525-59B523C9D1D7}"/>
              </a:ext>
            </a:extLst>
          </p:cNvPr>
          <p:cNvPicPr>
            <a:picLocks noChangeAspect="1"/>
          </p:cNvPicPr>
          <p:nvPr/>
        </p:nvPicPr>
        <p:blipFill>
          <a:blip r:embed="rId3"/>
          <a:stretch>
            <a:fillRect/>
          </a:stretch>
        </p:blipFill>
        <p:spPr>
          <a:xfrm>
            <a:off x="10820281" y="5486400"/>
            <a:ext cx="1371719" cy="1365622"/>
          </a:xfrm>
          <a:prstGeom prst="rect">
            <a:avLst/>
          </a:prstGeom>
        </p:spPr>
      </p:pic>
      <p:sp>
        <p:nvSpPr>
          <p:cNvPr id="6" name="pole tekstowe 5">
            <a:extLst>
              <a:ext uri="{FF2B5EF4-FFF2-40B4-BE49-F238E27FC236}">
                <a16:creationId xmlns:a16="http://schemas.microsoft.com/office/drawing/2014/main" id="{711F68B7-732E-107B-13C3-83CF04175DBE}"/>
              </a:ext>
            </a:extLst>
          </p:cNvPr>
          <p:cNvSpPr txBox="1"/>
          <p:nvPr/>
        </p:nvSpPr>
        <p:spPr>
          <a:xfrm>
            <a:off x="513622" y="1488784"/>
            <a:ext cx="10537001" cy="4392164"/>
          </a:xfrm>
          <a:prstGeom prst="rect">
            <a:avLst/>
          </a:prstGeom>
          <a:noFill/>
        </p:spPr>
        <p:txBody>
          <a:bodyPr wrap="square">
            <a:spAutoFit/>
          </a:body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0" lang="pl-PL" sz="2400" b="1" i="0" u="none" strike="noStrike" kern="0" cap="none" spc="0" normalizeH="0" baseline="0" noProof="0" dirty="0">
                <a:ln>
                  <a:noFill/>
                </a:ln>
                <a:solidFill>
                  <a:srgbClr val="000000"/>
                </a:solidFill>
                <a:effectLst/>
                <a:uLnTx/>
                <a:uFillTx/>
                <a:latin typeface="Arial"/>
                <a:ea typeface="+mn-ea"/>
                <a:cs typeface="+mn-cs"/>
              </a:rPr>
              <a:t>WSZYSTKO MOŻE POZOSTAĆ TEORIĄ JEŚLI NIE BĘDZIE </a:t>
            </a:r>
            <a:r>
              <a:rPr kumimoji="0" lang="pl-PL" sz="2400" b="1" i="0" u="none" strike="noStrike" kern="0" cap="none" spc="0" normalizeH="0" baseline="0" noProof="0" dirty="0">
                <a:ln>
                  <a:noFill/>
                </a:ln>
                <a:solidFill>
                  <a:srgbClr val="0070C0"/>
                </a:solidFill>
                <a:effectLst/>
                <a:uLnTx/>
                <a:uFillTx/>
                <a:latin typeface="Arial"/>
                <a:ea typeface="+mn-ea"/>
                <a:cs typeface="+mn-cs"/>
              </a:rPr>
              <a:t>NAUCZYCIELI </a:t>
            </a:r>
            <a:r>
              <a:rPr kumimoji="0" lang="pl-PL" sz="2400" b="1" i="0" u="none" strike="noStrike" kern="0" cap="none" spc="0" normalizeH="0" baseline="0" noProof="0" dirty="0">
                <a:ln>
                  <a:noFill/>
                </a:ln>
                <a:solidFill>
                  <a:srgbClr val="000000"/>
                </a:solidFill>
                <a:effectLst/>
                <a:uLnTx/>
                <a:uFillTx/>
                <a:latin typeface="Arial"/>
                <a:ea typeface="+mn-ea"/>
                <a:cs typeface="+mn-cs"/>
              </a:rPr>
              <a:t>AKTYWNIE UCZESTNICZĄCYCH W PROCESIE </a:t>
            </a:r>
            <a:r>
              <a:rPr kumimoji="0" lang="pl-PL" sz="5400" b="1" i="0" u="none" strike="noStrike" kern="0" cap="none" spc="0" normalizeH="0" baseline="0" noProof="0" dirty="0">
                <a:ln>
                  <a:noFill/>
                </a:ln>
                <a:solidFill>
                  <a:srgbClr val="0070C0"/>
                </a:solidFill>
                <a:effectLst/>
                <a:uLnTx/>
                <a:uFillTx/>
                <a:latin typeface="Arial"/>
                <a:ea typeface="+mn-ea"/>
                <a:cs typeface="+mn-cs"/>
              </a:rPr>
              <a:t>ROZWOJU …</a:t>
            </a:r>
          </a:p>
          <a:p>
            <a:pPr marL="0" marR="0" lvl="0" indent="0" algn="l" defTabSz="914400" rtl="0" eaLnBrk="0" fontAlgn="base" latinLnBrk="0" hangingPunct="0">
              <a:lnSpc>
                <a:spcPct val="150000"/>
              </a:lnSpc>
              <a:spcBef>
                <a:spcPct val="20000"/>
              </a:spcBef>
              <a:spcAft>
                <a:spcPct val="0"/>
              </a:spcAft>
              <a:buClrTx/>
              <a:buSzTx/>
              <a:buFontTx/>
              <a:buNone/>
              <a:tabLst/>
              <a:defRPr/>
            </a:pPr>
            <a:r>
              <a:rPr kumimoji="0" lang="pl-PL" sz="2800" b="1" i="0" u="none" strike="noStrike" kern="0" cap="none" spc="0" normalizeH="0" baseline="0" noProof="0" dirty="0">
                <a:ln>
                  <a:noFill/>
                </a:ln>
                <a:solidFill>
                  <a:srgbClr val="C00000"/>
                </a:solidFill>
                <a:effectLst/>
                <a:uLnTx/>
                <a:uFillTx/>
                <a:latin typeface="Arial"/>
                <a:ea typeface="+mn-ea"/>
                <a:cs typeface="+mn-cs"/>
              </a:rPr>
              <a:t>RODZICÓW, KTÓRZY NA NOWO ZAUFAJĄ SZKOLE I </a:t>
            </a:r>
            <a:r>
              <a:rPr kumimoji="0" lang="pl-PL" sz="2800" b="1" i="0" u="none" strike="noStrike" kern="0" cap="none" spc="0" normalizeH="0" baseline="0" noProof="0" dirty="0">
                <a:ln>
                  <a:noFill/>
                </a:ln>
                <a:solidFill>
                  <a:srgbClr val="0070C0"/>
                </a:solidFill>
                <a:effectLst/>
                <a:uLnTx/>
                <a:uFillTx/>
                <a:latin typeface="Arial"/>
                <a:ea typeface="+mn-ea"/>
                <a:cs typeface="+mn-cs"/>
              </a:rPr>
              <a:t>ROZWIĄZAŃ PRAWNYCH, KTÓRE POZWOLĄ NA ZMIANY SYSTEMOWE…</a:t>
            </a:r>
            <a:endParaRPr kumimoji="0" lang="pl-PL" sz="1100" b="1" i="0" u="none" strike="noStrike" kern="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4261546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DF72C488-B885-CE69-4395-9A4D1ECAD1EE}"/>
              </a:ext>
            </a:extLst>
          </p:cNvPr>
          <p:cNvSpPr txBox="1">
            <a:spLocks/>
          </p:cNvSpPr>
          <p:nvPr/>
        </p:nvSpPr>
        <p:spPr>
          <a:xfrm>
            <a:off x="488497" y="6533094"/>
            <a:ext cx="10261745" cy="182882"/>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220000"/>
              </a:lnSpc>
              <a:spcBef>
                <a:spcPct val="0"/>
              </a:spcBef>
              <a:spcAft>
                <a:spcPts val="0"/>
              </a:spcAft>
              <a:buClrTx/>
              <a:buSzTx/>
              <a:buFontTx/>
              <a:buNone/>
              <a:tabLst/>
              <a:defRPr/>
            </a:pPr>
            <a:r>
              <a:rPr lang="pl-PL" sz="7200" b="1" dirty="0">
                <a:solidFill>
                  <a:srgbClr val="C00000"/>
                </a:solidFill>
                <a:latin typeface="Be Vietnam Pro" pitchFamily="2" charset="-18"/>
              </a:rPr>
              <a:t>STRATEGIA</a:t>
            </a:r>
            <a:r>
              <a:rPr lang="pl-PL" sz="7200" b="1" dirty="0">
                <a:solidFill>
                  <a:prstClr val="black"/>
                </a:solidFill>
                <a:latin typeface="Be Vietnam Pro" pitchFamily="2" charset="-18"/>
              </a:rPr>
              <a:t> OPARTA O PRZYWÓDZTWO </a:t>
            </a:r>
          </a:p>
          <a:p>
            <a:pPr marL="0" marR="0" lvl="0" indent="0" defTabSz="914400" rtl="0" eaLnBrk="1" fontAlgn="auto" latinLnBrk="0" hangingPunct="1">
              <a:lnSpc>
                <a:spcPct val="220000"/>
              </a:lnSpc>
              <a:spcBef>
                <a:spcPct val="0"/>
              </a:spcBef>
              <a:spcAft>
                <a:spcPts val="0"/>
              </a:spcAft>
              <a:buClrTx/>
              <a:buSzTx/>
              <a:buFontTx/>
              <a:buNone/>
              <a:tabLst/>
              <a:defRPr/>
            </a:pPr>
            <a:r>
              <a:rPr kumimoji="0" lang="pl-PL" sz="7200" b="1" i="0" u="none" strike="noStrike" kern="1200" cap="none" spc="0" normalizeH="0" baseline="0" noProof="0" dirty="0">
                <a:ln>
                  <a:noFill/>
                </a:ln>
                <a:solidFill>
                  <a:srgbClr val="C00000"/>
                </a:solidFill>
                <a:effectLst/>
                <a:uLnTx/>
                <a:uFillTx/>
                <a:latin typeface="Be Vietnam Pro" pitchFamily="2" charset="-18"/>
                <a:ea typeface="+mj-ea"/>
                <a:cs typeface="+mj-cs"/>
              </a:rPr>
              <a:t>STRATEGIA</a:t>
            </a:r>
            <a:r>
              <a:rPr kumimoji="0" lang="pl-PL" sz="7200" b="1" i="0" u="none" strike="noStrike" kern="1200" cap="none" spc="0" normalizeH="0" baseline="0" noProof="0" dirty="0">
                <a:ln>
                  <a:noFill/>
                </a:ln>
                <a:solidFill>
                  <a:prstClr val="black"/>
                </a:solidFill>
                <a:effectLst/>
                <a:uLnTx/>
                <a:uFillTx/>
                <a:latin typeface="Be Vietnam Pro" pitchFamily="2" charset="-18"/>
                <a:ea typeface="+mj-ea"/>
                <a:cs typeface="+mj-cs"/>
              </a:rPr>
              <a:t> OPARTA O ROZWÓJ KOMPETENCJI KADRY PEDAGOGICZNEJ, RODZICÓW I UCZNIÓW</a:t>
            </a:r>
          </a:p>
          <a:p>
            <a:pPr marL="0" marR="0" lvl="0" indent="0" defTabSz="914400" rtl="0" eaLnBrk="1" fontAlgn="auto" latinLnBrk="0" hangingPunct="1">
              <a:lnSpc>
                <a:spcPct val="220000"/>
              </a:lnSpc>
              <a:spcBef>
                <a:spcPct val="0"/>
              </a:spcBef>
              <a:spcAft>
                <a:spcPts val="0"/>
              </a:spcAft>
              <a:buClrTx/>
              <a:buSzTx/>
              <a:buFontTx/>
              <a:buNone/>
              <a:tabLst/>
              <a:defRPr/>
            </a:pPr>
            <a:r>
              <a:rPr lang="pl-PL" sz="7200" b="1" dirty="0">
                <a:solidFill>
                  <a:srgbClr val="C00000"/>
                </a:solidFill>
                <a:latin typeface="Be Vietnam Pro" pitchFamily="2" charset="-18"/>
              </a:rPr>
              <a:t>STRATEGIA</a:t>
            </a:r>
            <a:r>
              <a:rPr lang="pl-PL" sz="7200" b="1" dirty="0">
                <a:solidFill>
                  <a:prstClr val="black"/>
                </a:solidFill>
                <a:latin typeface="Be Vietnam Pro" pitchFamily="2" charset="-18"/>
              </a:rPr>
              <a:t> OPARTA O BUDOWANIE ŚRODOWISKA PRZYJAZNEGO DLA ROZWOJU UCZNIA – W TYM UCZENIA SIĘ, WSPARCIA W ROZWOJU, AKCEPTACJI DLA SŁABOŚCI, STAWIANIA WYMAGAŃ…</a:t>
            </a:r>
          </a:p>
          <a:p>
            <a:pPr marL="0" marR="0" lvl="0" indent="0" defTabSz="914400" rtl="0" eaLnBrk="1" fontAlgn="auto" latinLnBrk="0" hangingPunct="1">
              <a:lnSpc>
                <a:spcPct val="220000"/>
              </a:lnSpc>
              <a:spcBef>
                <a:spcPct val="0"/>
              </a:spcBef>
              <a:spcAft>
                <a:spcPts val="0"/>
              </a:spcAft>
              <a:buClrTx/>
              <a:buSzTx/>
              <a:buFontTx/>
              <a:buNone/>
              <a:tabLst/>
              <a:defRPr/>
            </a:pPr>
            <a:r>
              <a:rPr lang="pl-PL" sz="7200" b="1" dirty="0">
                <a:solidFill>
                  <a:srgbClr val="C00000"/>
                </a:solidFill>
                <a:latin typeface="Be Vietnam Pro" pitchFamily="2" charset="-18"/>
              </a:rPr>
              <a:t>STRATEGIA </a:t>
            </a:r>
            <a:r>
              <a:rPr lang="pl-PL" sz="7200" b="1" dirty="0">
                <a:solidFill>
                  <a:prstClr val="black"/>
                </a:solidFill>
                <a:latin typeface="Be Vietnam Pro" pitchFamily="2" charset="-18"/>
              </a:rPr>
              <a:t>CELUJĄCA W DOSKONALENIE PROCESÓW – OCENIANIA, WŁĄCZANIA, NAUCZANIA-UCZENIA SIĘ, WYCHOWANIA, WSPÓŁODPOWIEDZIALNOŚCI </a:t>
            </a:r>
          </a:p>
          <a:p>
            <a:pPr marL="0" marR="0" lvl="0" indent="0" defTabSz="914400" rtl="0" eaLnBrk="1" fontAlgn="auto" latinLnBrk="0" hangingPunct="1">
              <a:lnSpc>
                <a:spcPct val="220000"/>
              </a:lnSpc>
              <a:spcBef>
                <a:spcPct val="0"/>
              </a:spcBef>
              <a:spcAft>
                <a:spcPts val="0"/>
              </a:spcAft>
              <a:buClrTx/>
              <a:buSzTx/>
              <a:buFontTx/>
              <a:buNone/>
              <a:tabLst/>
              <a:defRPr/>
            </a:pPr>
            <a:r>
              <a:rPr lang="pl-PL" sz="7200" b="1" dirty="0">
                <a:solidFill>
                  <a:srgbClr val="C00000"/>
                </a:solidFill>
                <a:latin typeface="Be Vietnam Pro" pitchFamily="2" charset="-18"/>
              </a:rPr>
              <a:t>STRATEGIA</a:t>
            </a:r>
            <a:r>
              <a:rPr lang="pl-PL" sz="7200" b="1" dirty="0">
                <a:solidFill>
                  <a:prstClr val="black"/>
                </a:solidFill>
                <a:latin typeface="Be Vietnam Pro" pitchFamily="2" charset="-18"/>
              </a:rPr>
              <a:t> OPARTA NA TWORZENIU NOWOCZESNEGO ŚRODOWISKA DLA ROZWOJU KAŻDEGO UCZNIA</a:t>
            </a:r>
          </a:p>
          <a:p>
            <a:pPr marL="0" marR="0" lvl="0" indent="0" defTabSz="914400" rtl="0" eaLnBrk="1" fontAlgn="auto" latinLnBrk="0" hangingPunct="1">
              <a:lnSpc>
                <a:spcPct val="220000"/>
              </a:lnSpc>
              <a:spcBef>
                <a:spcPct val="0"/>
              </a:spcBef>
              <a:spcAft>
                <a:spcPts val="0"/>
              </a:spcAft>
              <a:buClrTx/>
              <a:buSzTx/>
              <a:buFontTx/>
              <a:buNone/>
              <a:tabLst/>
              <a:defRPr/>
            </a:pPr>
            <a:r>
              <a:rPr lang="pl-PL" sz="7200" b="1" dirty="0">
                <a:solidFill>
                  <a:srgbClr val="C00000"/>
                </a:solidFill>
                <a:latin typeface="Be Vietnam Pro" pitchFamily="2" charset="-18"/>
              </a:rPr>
              <a:t>STRATEGIA</a:t>
            </a:r>
            <a:r>
              <a:rPr lang="pl-PL" sz="7200" b="1" dirty="0">
                <a:solidFill>
                  <a:prstClr val="black"/>
                </a:solidFill>
                <a:latin typeface="Be Vietnam Pro" pitchFamily="2" charset="-18"/>
              </a:rPr>
              <a:t> UWZGLĘDNIAJĄCA WSPARCIE DLA NAUCZYCIELI I DYREKTORA – NARZĘDZIA, TECHNOLOGIE, EKSPERCI, ZNIWELOWANIE BIUROKRACJI, WZMACNIANIE KOMPETENCJI, WYNAGRADZANIE NA ADEKWATNYM POZIOMIE …</a:t>
            </a:r>
          </a:p>
          <a:p>
            <a:pPr marL="0" marR="0" lvl="0" indent="0" defTabSz="914400" rtl="0" eaLnBrk="1" fontAlgn="auto" latinLnBrk="0" hangingPunct="1">
              <a:lnSpc>
                <a:spcPct val="90000"/>
              </a:lnSpc>
              <a:spcBef>
                <a:spcPct val="0"/>
              </a:spcBef>
              <a:spcAft>
                <a:spcPts val="0"/>
              </a:spcAft>
              <a:buClrTx/>
              <a:buSzTx/>
              <a:buFontTx/>
              <a:buNone/>
              <a:tabLst/>
              <a:defRPr/>
            </a:pPr>
            <a:endParaRPr lang="pl-PL" sz="4000" b="1" dirty="0">
              <a:solidFill>
                <a:prstClr val="black"/>
              </a:solidFill>
              <a:latin typeface="Be Vietnam Pro" pitchFamily="2" charset="-18"/>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pl-PL" sz="4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pic>
        <p:nvPicPr>
          <p:cNvPr id="2" name="Obraz 1">
            <a:extLst>
              <a:ext uri="{FF2B5EF4-FFF2-40B4-BE49-F238E27FC236}">
                <a16:creationId xmlns:a16="http://schemas.microsoft.com/office/drawing/2014/main" id="{D5540B56-3A3B-5847-4525-59B523C9D1D7}"/>
              </a:ext>
            </a:extLst>
          </p:cNvPr>
          <p:cNvPicPr>
            <a:picLocks noChangeAspect="1"/>
          </p:cNvPicPr>
          <p:nvPr/>
        </p:nvPicPr>
        <p:blipFill>
          <a:blip r:embed="rId3"/>
          <a:stretch>
            <a:fillRect/>
          </a:stretch>
        </p:blipFill>
        <p:spPr>
          <a:xfrm>
            <a:off x="10820281" y="5486400"/>
            <a:ext cx="1371719" cy="1365622"/>
          </a:xfrm>
          <a:prstGeom prst="rect">
            <a:avLst/>
          </a:prstGeom>
        </p:spPr>
      </p:pic>
    </p:spTree>
    <p:extLst>
      <p:ext uri="{BB962C8B-B14F-4D97-AF65-F5344CB8AC3E}">
        <p14:creationId xmlns:p14="http://schemas.microsoft.com/office/powerpoint/2010/main" val="4268541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DF72C488-B885-CE69-4395-9A4D1ECAD1EE}"/>
              </a:ext>
            </a:extLst>
          </p:cNvPr>
          <p:cNvSpPr txBox="1">
            <a:spLocks/>
          </p:cNvSpPr>
          <p:nvPr/>
        </p:nvSpPr>
        <p:spPr>
          <a:xfrm>
            <a:off x="2041651" y="4578780"/>
            <a:ext cx="8674191" cy="17393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pl-PL" sz="2800" b="1" i="1" u="none" strike="noStrike" kern="0" cap="none" spc="0" normalizeH="0" baseline="0" noProof="0" dirty="0">
                <a:ln>
                  <a:noFill/>
                </a:ln>
                <a:solidFill>
                  <a:srgbClr val="002060"/>
                </a:solidFill>
                <a:effectLst/>
                <a:uLnTx/>
                <a:uFillTx/>
                <a:latin typeface="Arial"/>
                <a:ea typeface="+mj-ea"/>
                <a:cs typeface="+mj-cs"/>
              </a:rPr>
              <a:t>Pozwólcie Państwo, że zadedykuję naszej aktywności zawodowej,</a:t>
            </a:r>
            <a:br>
              <a:rPr kumimoji="0" lang="pl-PL" sz="2800" b="1" i="1" u="none" strike="noStrike" kern="0" cap="none" spc="0" normalizeH="0" baseline="0" noProof="0" dirty="0">
                <a:ln>
                  <a:noFill/>
                </a:ln>
                <a:solidFill>
                  <a:srgbClr val="002060"/>
                </a:solidFill>
                <a:effectLst/>
                <a:uLnTx/>
                <a:uFillTx/>
                <a:latin typeface="Arial"/>
                <a:ea typeface="+mj-ea"/>
                <a:cs typeface="+mj-cs"/>
              </a:rPr>
            </a:br>
            <a:r>
              <a:rPr kumimoji="0" lang="pl-PL" sz="2800" b="1" i="1" u="none" strike="noStrike" kern="0" cap="none" spc="0" normalizeH="0" baseline="0" noProof="0" dirty="0">
                <a:ln>
                  <a:noFill/>
                </a:ln>
                <a:solidFill>
                  <a:srgbClr val="002060"/>
                </a:solidFill>
                <a:effectLst/>
                <a:uLnTx/>
                <a:uFillTx/>
                <a:latin typeface="Arial"/>
                <a:ea typeface="+mj-ea"/>
                <a:cs typeface="+mj-cs"/>
              </a:rPr>
              <a:t>naukowej, kilka słów:</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pl-PL" sz="3200" b="1" i="0" u="none" strike="noStrike" kern="0" cap="none" spc="0" normalizeH="0" baseline="0" noProof="0" dirty="0">
                <a:ln>
                  <a:noFill/>
                </a:ln>
                <a:solidFill>
                  <a:srgbClr val="C00000"/>
                </a:solidFill>
                <a:effectLst/>
                <a:uLnTx/>
                <a:uFillTx/>
                <a:latin typeface="Arial"/>
                <a:ea typeface="+mn-ea"/>
                <a:cs typeface="+mn-cs"/>
              </a:rPr>
              <a:t>„Nie liczy się efekt – liczy się jakość procesu.</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pl-PL" sz="3200" b="1" i="0" u="none" strike="noStrike" kern="0" cap="none" spc="0" normalizeH="0" baseline="0" noProof="0" dirty="0">
                <a:ln>
                  <a:noFill/>
                </a:ln>
                <a:solidFill>
                  <a:srgbClr val="C00000"/>
                </a:solidFill>
                <a:effectLst/>
                <a:uLnTx/>
                <a:uFillTx/>
                <a:latin typeface="Arial"/>
                <a:ea typeface="+mn-ea"/>
                <a:cs typeface="+mn-cs"/>
              </a:rPr>
              <a:t>Efekt jest jej konsekwencją!”</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pl-PL" sz="3200" b="0" i="0" u="none" strike="noStrike" kern="0" cap="none" spc="0" normalizeH="0" baseline="0" noProof="0" dirty="0">
              <a:ln>
                <a:noFill/>
              </a:ln>
              <a:solidFill>
                <a:srgbClr val="000000"/>
              </a:solidFill>
              <a:effectLst/>
              <a:uLnTx/>
              <a:uFillTx/>
              <a:latin typeface="Arial"/>
              <a:ea typeface="+mn-ea"/>
              <a:cs typeface="+mn-cs"/>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pl-PL" sz="2400" b="0" i="1" u="none" strike="noStrike" kern="0" cap="none" spc="0" normalizeH="0" baseline="0" noProof="0" dirty="0">
                <a:ln>
                  <a:noFill/>
                </a:ln>
                <a:solidFill>
                  <a:srgbClr val="000000"/>
                </a:solidFill>
                <a:effectLst/>
                <a:uLnTx/>
                <a:uFillTx/>
                <a:latin typeface="Arial"/>
                <a:ea typeface="+mn-ea"/>
                <a:cs typeface="+mn-cs"/>
              </a:rPr>
              <a:t>Anna Stalmach-Tkacz</a:t>
            </a:r>
            <a:br>
              <a:rPr kumimoji="0" lang="pl-PL" sz="2400" b="0" i="0" u="none" strike="noStrike" kern="0" cap="none" spc="0" normalizeH="0" baseline="0" noProof="0" dirty="0">
                <a:ln>
                  <a:noFill/>
                </a:ln>
                <a:solidFill>
                  <a:srgbClr val="000000"/>
                </a:solidFill>
                <a:effectLst/>
                <a:uLnTx/>
                <a:uFillTx/>
                <a:latin typeface="Arial"/>
                <a:ea typeface="+mn-ea"/>
                <a:cs typeface="+mn-cs"/>
              </a:rPr>
            </a:br>
            <a:endParaRPr kumimoji="0" lang="pl-PL" sz="2400" b="0" i="0" u="none" strike="noStrike" kern="0" cap="none" spc="0" normalizeH="0" baseline="0" noProof="0" dirty="0">
              <a:ln>
                <a:noFill/>
              </a:ln>
              <a:solidFill>
                <a:srgbClr val="000000"/>
              </a:solidFill>
              <a:effectLst/>
              <a:uLnTx/>
              <a:uFillTx/>
              <a:latin typeface="Arial"/>
              <a:ea typeface="+mn-ea"/>
              <a:cs typeface="+mn-cs"/>
            </a:endParaRPr>
          </a:p>
          <a:p>
            <a:pPr marL="342909" marR="0" lvl="0" indent="-342909" algn="l" defTabSz="914400" rtl="0" eaLnBrk="0" fontAlgn="base" latinLnBrk="0" hangingPunct="0">
              <a:lnSpc>
                <a:spcPct val="100000"/>
              </a:lnSpc>
              <a:spcBef>
                <a:spcPct val="20000"/>
              </a:spcBef>
              <a:spcAft>
                <a:spcPct val="0"/>
              </a:spcAft>
              <a:buClrTx/>
              <a:buSzTx/>
              <a:buFontTx/>
              <a:buChar char="•"/>
              <a:tabLst/>
              <a:defRPr/>
            </a:pPr>
            <a:endParaRPr kumimoji="0" lang="pl-PL" sz="3200" b="0" i="0" u="none" strike="noStrike" kern="0" cap="none" spc="0" normalizeH="0" baseline="0" noProof="0" dirty="0">
              <a:ln>
                <a:noFill/>
              </a:ln>
              <a:solidFill>
                <a:srgbClr val="000000"/>
              </a:solidFill>
              <a:effectLst/>
              <a:uLnTx/>
              <a:uFillTx/>
              <a:latin typeface="Arial"/>
              <a:ea typeface="+mn-ea"/>
              <a:cs typeface="+mn-cs"/>
            </a:endParaRPr>
          </a:p>
        </p:txBody>
      </p:sp>
      <p:pic>
        <p:nvPicPr>
          <p:cNvPr id="2" name="Obraz 1">
            <a:extLst>
              <a:ext uri="{FF2B5EF4-FFF2-40B4-BE49-F238E27FC236}">
                <a16:creationId xmlns:a16="http://schemas.microsoft.com/office/drawing/2014/main" id="{D5540B56-3A3B-5847-4525-59B523C9D1D7}"/>
              </a:ext>
            </a:extLst>
          </p:cNvPr>
          <p:cNvPicPr>
            <a:picLocks noChangeAspect="1"/>
          </p:cNvPicPr>
          <p:nvPr/>
        </p:nvPicPr>
        <p:blipFill>
          <a:blip r:embed="rId3"/>
          <a:stretch>
            <a:fillRect/>
          </a:stretch>
        </p:blipFill>
        <p:spPr>
          <a:xfrm>
            <a:off x="10820281" y="5486400"/>
            <a:ext cx="1371719" cy="1365622"/>
          </a:xfrm>
          <a:prstGeom prst="rect">
            <a:avLst/>
          </a:prstGeom>
        </p:spPr>
      </p:pic>
      <p:pic>
        <p:nvPicPr>
          <p:cNvPr id="3" name="Obraz 2">
            <a:extLst>
              <a:ext uri="{FF2B5EF4-FFF2-40B4-BE49-F238E27FC236}">
                <a16:creationId xmlns:a16="http://schemas.microsoft.com/office/drawing/2014/main" id="{9E6C3026-561D-6D33-8CDB-6578D0FEBDF4}"/>
              </a:ext>
            </a:extLst>
          </p:cNvPr>
          <p:cNvPicPr>
            <a:picLocks noChangeAspect="1"/>
          </p:cNvPicPr>
          <p:nvPr/>
        </p:nvPicPr>
        <p:blipFill>
          <a:blip r:embed="rId4"/>
          <a:stretch>
            <a:fillRect/>
          </a:stretch>
        </p:blipFill>
        <p:spPr>
          <a:xfrm>
            <a:off x="1" y="4419728"/>
            <a:ext cx="4394521" cy="2474810"/>
          </a:xfrm>
          <a:prstGeom prst="rect">
            <a:avLst/>
          </a:prstGeom>
        </p:spPr>
      </p:pic>
    </p:spTree>
    <p:extLst>
      <p:ext uri="{BB962C8B-B14F-4D97-AF65-F5344CB8AC3E}">
        <p14:creationId xmlns:p14="http://schemas.microsoft.com/office/powerpoint/2010/main" val="3996892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65C6B9-C1A7-02B6-ABF7-57F290A45800}"/>
              </a:ext>
            </a:extLst>
          </p:cNvPr>
          <p:cNvSpPr>
            <a:spLocks noGrp="1"/>
          </p:cNvSpPr>
          <p:nvPr>
            <p:ph type="title"/>
          </p:nvPr>
        </p:nvSpPr>
        <p:spPr>
          <a:xfrm>
            <a:off x="1076987" y="1497803"/>
            <a:ext cx="10515600" cy="4079897"/>
          </a:xfr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marL="0" marR="0" lvl="0" indent="0" defTabSz="914400" rtl="0" eaLnBrk="0" fontAlgn="base" latinLnBrk="0" hangingPunct="0">
              <a:lnSpc>
                <a:spcPct val="115000"/>
              </a:lnSpc>
              <a:spcBef>
                <a:spcPct val="20000"/>
              </a:spcBef>
              <a:spcAft>
                <a:spcPts val="1000"/>
              </a:spcAft>
              <a:tabLst/>
              <a:defRPr/>
            </a:pPr>
            <a:r>
              <a:rPr kumimoji="0" lang="pl-PL"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„Istnieje w pewnym kraju wspólnota, która ma tylko czterech członków. Nazywają się oni KAŻDY, KTOŚ, JAKIŚ, NIKT.</a:t>
            </a:r>
            <a:br>
              <a:rPr kumimoji="0" lang="pl-PL"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pl-PL"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Pewnego dnia mają do wykonania ważną pracę. KAŻDY jest pewien, że KTOŚ to zrobi. JAKIŚ chce to zrobić, bo myśli, że NIKT tego nie zrobi. Wtedy KTOŚ się złości, bo przecież jest to robota dla KAŻDEGO. JAKIŚ ma nadzieję, że KTOŚ to zrobi, ale potem KAŻDY dochodzi do wniosku, że NIKT tego nie zrobi. </a:t>
            </a:r>
            <a:r>
              <a:rPr kumimoji="0" lang="pl-PL"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Kończy się to tym, że KTOŚ wini JAKIEGOŚ za to, że NIKT nie zrobił tego, co mógł zrobić KAŻDY.”</a:t>
            </a:r>
            <a:endParaRPr lang="pl-PL" dirty="0"/>
          </a:p>
        </p:txBody>
      </p:sp>
      <p:sp>
        <p:nvSpPr>
          <p:cNvPr id="6" name="pole tekstowe 5">
            <a:extLst>
              <a:ext uri="{FF2B5EF4-FFF2-40B4-BE49-F238E27FC236}">
                <a16:creationId xmlns:a16="http://schemas.microsoft.com/office/drawing/2014/main" id="{C82404AF-A714-FF12-B944-9C279742D0BE}"/>
              </a:ext>
            </a:extLst>
          </p:cNvPr>
          <p:cNvSpPr txBox="1"/>
          <p:nvPr/>
        </p:nvSpPr>
        <p:spPr>
          <a:xfrm>
            <a:off x="2625145" y="570550"/>
            <a:ext cx="7037960" cy="769441"/>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r>
              <a:rPr kumimoji="0" lang="pl-PL" sz="4400" b="0" i="0" u="none" strike="noStrike" kern="0" cap="none" spc="0" normalizeH="0" baseline="0" noProof="0" dirty="0">
                <a:ln>
                  <a:noFill/>
                </a:ln>
                <a:solidFill>
                  <a:srgbClr val="002060"/>
                </a:solidFill>
                <a:effectLst/>
                <a:uLnTx/>
                <a:uFillTx/>
                <a:latin typeface="Arial"/>
                <a:ea typeface="+mj-ea"/>
                <a:cs typeface="+mj-cs"/>
              </a:rPr>
              <a:t>Zamiast podsumowania </a:t>
            </a:r>
            <a:r>
              <a:rPr kumimoji="0" lang="pl-PL" sz="4400" b="0" i="0" u="none" strike="noStrike" kern="0" cap="none" spc="0" normalizeH="0" baseline="0" noProof="0" dirty="0">
                <a:ln>
                  <a:noFill/>
                </a:ln>
                <a:solidFill>
                  <a:srgbClr val="002060"/>
                </a:solidFill>
                <a:effectLst/>
                <a:uLnTx/>
                <a:uFillTx/>
                <a:latin typeface="Arial"/>
                <a:ea typeface="+mj-ea"/>
                <a:cs typeface="+mj-cs"/>
                <a:sym typeface="Wingdings" panose="05000000000000000000" pitchFamily="2" charset="2"/>
              </a:rPr>
              <a:t> </a:t>
            </a:r>
            <a:endParaRPr lang="pl-PL" dirty="0">
              <a:solidFill>
                <a:srgbClr val="002060"/>
              </a:solidFill>
            </a:endParaRPr>
          </a:p>
        </p:txBody>
      </p:sp>
      <p:pic>
        <p:nvPicPr>
          <p:cNvPr id="13" name="Obraz 12">
            <a:extLst>
              <a:ext uri="{FF2B5EF4-FFF2-40B4-BE49-F238E27FC236}">
                <a16:creationId xmlns:a16="http://schemas.microsoft.com/office/drawing/2014/main" id="{F0F99A75-26BC-3346-6A06-1C666D8C8E73}"/>
              </a:ext>
            </a:extLst>
          </p:cNvPr>
          <p:cNvPicPr>
            <a:picLocks noChangeAspect="1"/>
          </p:cNvPicPr>
          <p:nvPr/>
        </p:nvPicPr>
        <p:blipFill>
          <a:blip r:embed="rId2"/>
          <a:stretch>
            <a:fillRect/>
          </a:stretch>
        </p:blipFill>
        <p:spPr>
          <a:xfrm>
            <a:off x="10752571" y="5399501"/>
            <a:ext cx="1371719" cy="1365622"/>
          </a:xfrm>
          <a:prstGeom prst="rect">
            <a:avLst/>
          </a:prstGeom>
        </p:spPr>
      </p:pic>
      <p:pic>
        <p:nvPicPr>
          <p:cNvPr id="15" name="Obraz 14">
            <a:extLst>
              <a:ext uri="{FF2B5EF4-FFF2-40B4-BE49-F238E27FC236}">
                <a16:creationId xmlns:a16="http://schemas.microsoft.com/office/drawing/2014/main" id="{21F0283E-2301-C7A8-7C25-0E5275B3BE26}"/>
              </a:ext>
            </a:extLst>
          </p:cNvPr>
          <p:cNvPicPr>
            <a:picLocks noChangeAspect="1"/>
          </p:cNvPicPr>
          <p:nvPr/>
        </p:nvPicPr>
        <p:blipFill>
          <a:blip r:embed="rId3"/>
          <a:stretch>
            <a:fillRect/>
          </a:stretch>
        </p:blipFill>
        <p:spPr>
          <a:xfrm>
            <a:off x="215570" y="126084"/>
            <a:ext cx="1371719" cy="1371719"/>
          </a:xfrm>
          <a:prstGeom prst="rect">
            <a:avLst/>
          </a:prstGeom>
        </p:spPr>
      </p:pic>
      <p:pic>
        <p:nvPicPr>
          <p:cNvPr id="16" name="Obraz 15">
            <a:extLst>
              <a:ext uri="{FF2B5EF4-FFF2-40B4-BE49-F238E27FC236}">
                <a16:creationId xmlns:a16="http://schemas.microsoft.com/office/drawing/2014/main" id="{123D53B2-2066-E219-9AE5-2C84D8533FCB}"/>
              </a:ext>
            </a:extLst>
          </p:cNvPr>
          <p:cNvPicPr>
            <a:picLocks noChangeAspect="1"/>
          </p:cNvPicPr>
          <p:nvPr/>
        </p:nvPicPr>
        <p:blipFill>
          <a:blip r:embed="rId4"/>
          <a:stretch>
            <a:fillRect/>
          </a:stretch>
        </p:blipFill>
        <p:spPr>
          <a:xfrm>
            <a:off x="10758668" y="53275"/>
            <a:ext cx="1365622" cy="1365622"/>
          </a:xfrm>
          <a:prstGeom prst="rect">
            <a:avLst/>
          </a:prstGeom>
        </p:spPr>
      </p:pic>
    </p:spTree>
    <p:extLst>
      <p:ext uri="{BB962C8B-B14F-4D97-AF65-F5344CB8AC3E}">
        <p14:creationId xmlns:p14="http://schemas.microsoft.com/office/powerpoint/2010/main" val="3948562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
        <p:cNvGrpSpPr/>
        <p:nvPr/>
      </p:nvGrpSpPr>
      <p:grpSpPr>
        <a:xfrm>
          <a:off x="0" y="0"/>
          <a:ext cx="0" cy="0"/>
          <a:chOff x="0" y="0"/>
          <a:chExt cx="0" cy="0"/>
        </a:xfrm>
      </p:grpSpPr>
      <p:sp>
        <p:nvSpPr>
          <p:cNvPr id="77" name="Google Shape;77;p16"/>
          <p:cNvSpPr/>
          <p:nvPr/>
        </p:nvSpPr>
        <p:spPr>
          <a:xfrm>
            <a:off x="577267" y="1385467"/>
            <a:ext cx="11094800" cy="3440800"/>
          </a:xfrm>
          <a:prstGeom prst="roundRect">
            <a:avLst>
              <a:gd name="adj" fmla="val 6398"/>
            </a:avLst>
          </a:prstGeom>
          <a:solidFill>
            <a:srgbClr val="F5F9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78;p16"/>
          <p:cNvSpPr txBox="1">
            <a:spLocks noGrp="1"/>
          </p:cNvSpPr>
          <p:nvPr>
            <p:ph type="ctrTitle"/>
          </p:nvPr>
        </p:nvSpPr>
        <p:spPr>
          <a:xfrm>
            <a:off x="1166100" y="2545656"/>
            <a:ext cx="10136800" cy="984000"/>
          </a:xfrm>
          <a:prstGeom prst="rect">
            <a:avLst/>
          </a:prstGeom>
        </p:spPr>
        <p:txBody>
          <a:bodyPr spcFirstLastPara="1" wrap="square" lIns="121900" tIns="121900" rIns="121900" bIns="121900" anchor="t" anchorCtr="0">
            <a:normAutofit/>
          </a:bodyPr>
          <a:lstStyle/>
          <a:p>
            <a:r>
              <a:rPr lang="pl" sz="4533" b="1">
                <a:solidFill>
                  <a:srgbClr val="001528"/>
                </a:solidFill>
                <a:latin typeface="Inter"/>
                <a:ea typeface="Inter"/>
                <a:cs typeface="Inter"/>
                <a:sym typeface="Inter"/>
              </a:rPr>
              <a:t>Dziękuję za uwagę!</a:t>
            </a:r>
            <a:endParaRPr sz="4533" b="1">
              <a:solidFill>
                <a:srgbClr val="001528"/>
              </a:solidFill>
              <a:latin typeface="Inter"/>
              <a:ea typeface="Inter"/>
              <a:cs typeface="Inter"/>
              <a:sym typeface="Inter"/>
            </a:endParaRPr>
          </a:p>
        </p:txBody>
      </p:sp>
      <p:pic>
        <p:nvPicPr>
          <p:cNvPr id="79" name="Google Shape;79;p16"/>
          <p:cNvPicPr preferRelativeResize="0"/>
          <p:nvPr/>
        </p:nvPicPr>
        <p:blipFill>
          <a:blip r:embed="rId3">
            <a:alphaModFix/>
          </a:blip>
          <a:stretch>
            <a:fillRect/>
          </a:stretch>
        </p:blipFill>
        <p:spPr>
          <a:xfrm flipH="1">
            <a:off x="4331836" y="5874000"/>
            <a:ext cx="10812408" cy="984000"/>
          </a:xfrm>
          <a:prstGeom prst="rect">
            <a:avLst/>
          </a:prstGeom>
          <a:noFill/>
          <a:ln>
            <a:noFill/>
          </a:ln>
        </p:spPr>
      </p:pic>
      <p:sp>
        <p:nvSpPr>
          <p:cNvPr id="81" name="Google Shape;81;p16"/>
          <p:cNvSpPr txBox="1">
            <a:spLocks noGrp="1"/>
          </p:cNvSpPr>
          <p:nvPr>
            <p:ph type="ctrTitle"/>
          </p:nvPr>
        </p:nvSpPr>
        <p:spPr>
          <a:xfrm>
            <a:off x="3838903" y="3529673"/>
            <a:ext cx="4522564" cy="928368"/>
          </a:xfrm>
          <a:prstGeom prst="rect">
            <a:avLst/>
          </a:prstGeom>
        </p:spPr>
        <p:txBody>
          <a:bodyPr spcFirstLastPara="1" wrap="square" lIns="121900" tIns="121900" rIns="121900" bIns="121900" anchor="t" anchorCtr="0">
            <a:normAutofit fontScale="90000"/>
          </a:bodyPr>
          <a:lstStyle/>
          <a:p>
            <a:r>
              <a:rPr lang="pl" sz="1867" b="1" dirty="0">
                <a:solidFill>
                  <a:srgbClr val="5989C7"/>
                </a:solidFill>
                <a:latin typeface="Inter"/>
                <a:ea typeface="Inter"/>
                <a:cs typeface="Inter"/>
                <a:sym typeface="Inter"/>
              </a:rPr>
              <a:t>Anna Stalmach-Tkacz</a:t>
            </a:r>
            <a:br>
              <a:rPr lang="pl" sz="1867" b="1" dirty="0">
                <a:solidFill>
                  <a:srgbClr val="5989C7"/>
                </a:solidFill>
                <a:latin typeface="Inter"/>
                <a:ea typeface="Inter"/>
                <a:cs typeface="Inter"/>
                <a:sym typeface="Inter"/>
              </a:rPr>
            </a:br>
            <a:r>
              <a:rPr lang="pl" sz="1867" b="1" dirty="0">
                <a:solidFill>
                  <a:srgbClr val="5989C7"/>
                </a:solidFill>
                <a:latin typeface="Inter"/>
                <a:ea typeface="Inter"/>
                <a:cs typeface="Inter"/>
                <a:sym typeface="Inter"/>
              </a:rPr>
              <a:t>kontakt:</a:t>
            </a:r>
            <a:br>
              <a:rPr lang="pl" sz="1867" b="1" dirty="0">
                <a:solidFill>
                  <a:srgbClr val="5989C7"/>
                </a:solidFill>
                <a:latin typeface="Inter"/>
                <a:ea typeface="Inter"/>
                <a:cs typeface="Inter"/>
                <a:sym typeface="Inter"/>
              </a:rPr>
            </a:br>
            <a:r>
              <a:rPr lang="pl" sz="1867" b="1" dirty="0">
                <a:solidFill>
                  <a:srgbClr val="5989C7"/>
                </a:solidFill>
                <a:latin typeface="Inter"/>
                <a:ea typeface="Inter"/>
                <a:cs typeface="Inter"/>
                <a:sym typeface="Inter"/>
                <a:hlinkClick r:id="rId4"/>
              </a:rPr>
              <a:t>dyrektor@grupasokrates.pl</a:t>
            </a:r>
            <a:br>
              <a:rPr lang="pl" sz="1867" b="1" dirty="0">
                <a:solidFill>
                  <a:srgbClr val="5989C7"/>
                </a:solidFill>
                <a:latin typeface="Inter"/>
                <a:ea typeface="Inter"/>
                <a:cs typeface="Inter"/>
                <a:sym typeface="Inter"/>
              </a:rPr>
            </a:br>
            <a:br>
              <a:rPr lang="pl" sz="1867" b="1" dirty="0">
                <a:solidFill>
                  <a:srgbClr val="5989C7"/>
                </a:solidFill>
                <a:latin typeface="Inter"/>
                <a:ea typeface="Inter"/>
                <a:cs typeface="Inter"/>
                <a:sym typeface="Inter"/>
              </a:rPr>
            </a:br>
            <a:r>
              <a:rPr lang="pl" sz="1867" b="1" dirty="0">
                <a:solidFill>
                  <a:srgbClr val="5989C7"/>
                </a:solidFill>
                <a:latin typeface="Inter"/>
                <a:ea typeface="Inter"/>
                <a:cs typeface="Inter"/>
                <a:sym typeface="Inter"/>
              </a:rPr>
              <a:t>606 339 400  </a:t>
            </a:r>
            <a:br>
              <a:rPr lang="pl" sz="1867" b="1" dirty="0">
                <a:solidFill>
                  <a:srgbClr val="5989C7"/>
                </a:solidFill>
                <a:latin typeface="Inter"/>
                <a:ea typeface="Inter"/>
                <a:cs typeface="Inter"/>
                <a:sym typeface="Inter"/>
              </a:rPr>
            </a:br>
            <a:br>
              <a:rPr lang="pl" sz="1867" b="1" dirty="0">
                <a:solidFill>
                  <a:srgbClr val="5989C7"/>
                </a:solidFill>
                <a:latin typeface="Inter"/>
                <a:ea typeface="Inter"/>
                <a:cs typeface="Inter"/>
                <a:sym typeface="Inter"/>
              </a:rPr>
            </a:br>
            <a:endParaRPr sz="1867" b="1" dirty="0">
              <a:solidFill>
                <a:srgbClr val="5989C7"/>
              </a:solidFill>
              <a:latin typeface="Inter"/>
              <a:ea typeface="Inter"/>
              <a:cs typeface="Inter"/>
              <a:sym typeface="Inter"/>
            </a:endParaRPr>
          </a:p>
        </p:txBody>
      </p:sp>
      <p:pic>
        <p:nvPicPr>
          <p:cNvPr id="82" name="Google Shape;82;p16"/>
          <p:cNvPicPr preferRelativeResize="0"/>
          <p:nvPr/>
        </p:nvPicPr>
        <p:blipFill>
          <a:blip r:embed="rId5">
            <a:alphaModFix/>
          </a:blip>
          <a:stretch>
            <a:fillRect/>
          </a:stretch>
        </p:blipFill>
        <p:spPr>
          <a:xfrm>
            <a:off x="5355434" y="696137"/>
            <a:ext cx="1481135" cy="1481135"/>
          </a:xfrm>
          <a:prstGeom prst="rect">
            <a:avLst/>
          </a:prstGeom>
          <a:noFill/>
          <a:ln>
            <a:noFill/>
          </a:ln>
        </p:spPr>
      </p:pic>
      <p:pic>
        <p:nvPicPr>
          <p:cNvPr id="3" name="Obraz 2">
            <a:extLst>
              <a:ext uri="{FF2B5EF4-FFF2-40B4-BE49-F238E27FC236}">
                <a16:creationId xmlns:a16="http://schemas.microsoft.com/office/drawing/2014/main" id="{C6FFFCB6-CD11-5E55-3168-596F975AFAD4}"/>
              </a:ext>
            </a:extLst>
          </p:cNvPr>
          <p:cNvPicPr>
            <a:picLocks noChangeAspect="1"/>
          </p:cNvPicPr>
          <p:nvPr/>
        </p:nvPicPr>
        <p:blipFill>
          <a:blip r:embed="rId6"/>
          <a:stretch>
            <a:fillRect/>
          </a:stretch>
        </p:blipFill>
        <p:spPr>
          <a:xfrm>
            <a:off x="4408589" y="4730975"/>
            <a:ext cx="3651821" cy="1085182"/>
          </a:xfrm>
          <a:prstGeom prst="rect">
            <a:avLst/>
          </a:prstGeom>
        </p:spPr>
      </p:pic>
      <p:pic>
        <p:nvPicPr>
          <p:cNvPr id="5" name="Obraz 4" descr="Obraz zawierający żółty, krąg, Wielobarwność&#10;&#10;Opis wygenerowany automatycznie">
            <a:extLst>
              <a:ext uri="{FF2B5EF4-FFF2-40B4-BE49-F238E27FC236}">
                <a16:creationId xmlns:a16="http://schemas.microsoft.com/office/drawing/2014/main" id="{D688F338-3CE2-A5FB-6176-25EFDF8EC4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3680" y="-2240"/>
            <a:ext cx="1374333" cy="1368000"/>
          </a:xfrm>
          <a:prstGeom prst="rect">
            <a:avLst/>
          </a:prstGeom>
        </p:spPr>
      </p:pic>
      <p:pic>
        <p:nvPicPr>
          <p:cNvPr id="6" name="Obraz 5">
            <a:extLst>
              <a:ext uri="{FF2B5EF4-FFF2-40B4-BE49-F238E27FC236}">
                <a16:creationId xmlns:a16="http://schemas.microsoft.com/office/drawing/2014/main" id="{579CECE7-C7B4-67F6-D796-D0D418CB340F}"/>
              </a:ext>
            </a:extLst>
          </p:cNvPr>
          <p:cNvPicPr>
            <a:picLocks noChangeAspect="1"/>
          </p:cNvPicPr>
          <p:nvPr/>
        </p:nvPicPr>
        <p:blipFill>
          <a:blip r:embed="rId8"/>
          <a:stretch>
            <a:fillRect/>
          </a:stretch>
        </p:blipFill>
        <p:spPr>
          <a:xfrm>
            <a:off x="214975" y="-9076"/>
            <a:ext cx="5480779" cy="1365622"/>
          </a:xfrm>
          <a:prstGeom prst="rect">
            <a:avLst/>
          </a:prstGeom>
        </p:spPr>
      </p:pic>
      <p:pic>
        <p:nvPicPr>
          <p:cNvPr id="2" name="Obraz 1">
            <a:extLst>
              <a:ext uri="{FF2B5EF4-FFF2-40B4-BE49-F238E27FC236}">
                <a16:creationId xmlns:a16="http://schemas.microsoft.com/office/drawing/2014/main" id="{FB228374-FFE3-E17B-6815-5E1B3D3935BA}"/>
              </a:ext>
            </a:extLst>
          </p:cNvPr>
          <p:cNvPicPr>
            <a:picLocks noChangeAspect="1"/>
          </p:cNvPicPr>
          <p:nvPr/>
        </p:nvPicPr>
        <p:blipFill rotWithShape="1">
          <a:blip r:embed="rId9"/>
          <a:srcRect b="24504"/>
          <a:stretch/>
        </p:blipFill>
        <p:spPr>
          <a:xfrm>
            <a:off x="5260538" y="457082"/>
            <a:ext cx="1947924" cy="20885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ymbol zastępczy tekstu 2">
            <a:extLst>
              <a:ext uri="{FF2B5EF4-FFF2-40B4-BE49-F238E27FC236}">
                <a16:creationId xmlns:a16="http://schemas.microsoft.com/office/drawing/2014/main" id="{3C120A85-1627-ABC8-AE3D-BB9C0DB1DE4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pic>
        <p:nvPicPr>
          <p:cNvPr id="3" name="Obraz 2">
            <a:extLst>
              <a:ext uri="{FF2B5EF4-FFF2-40B4-BE49-F238E27FC236}">
                <a16:creationId xmlns:a16="http://schemas.microsoft.com/office/drawing/2014/main" id="{52233B95-39EB-3931-B333-CC4FDBBB0745}"/>
              </a:ext>
            </a:extLst>
          </p:cNvPr>
          <p:cNvPicPr>
            <a:picLocks noChangeAspect="1"/>
          </p:cNvPicPr>
          <p:nvPr/>
        </p:nvPicPr>
        <p:blipFill>
          <a:blip r:embed="rId3"/>
          <a:stretch>
            <a:fillRect/>
          </a:stretch>
        </p:blipFill>
        <p:spPr>
          <a:xfrm>
            <a:off x="2099585" y="2181367"/>
            <a:ext cx="2249619" cy="3584759"/>
          </a:xfrm>
          <a:prstGeom prst="rect">
            <a:avLst/>
          </a:prstGeom>
        </p:spPr>
      </p:pic>
      <p:pic>
        <p:nvPicPr>
          <p:cNvPr id="6" name="Obraz 5">
            <a:extLst>
              <a:ext uri="{FF2B5EF4-FFF2-40B4-BE49-F238E27FC236}">
                <a16:creationId xmlns:a16="http://schemas.microsoft.com/office/drawing/2014/main" id="{D5052879-EBCC-371C-C664-4B8EE7008CB9}"/>
              </a:ext>
            </a:extLst>
          </p:cNvPr>
          <p:cNvPicPr>
            <a:picLocks noChangeAspect="1"/>
          </p:cNvPicPr>
          <p:nvPr/>
        </p:nvPicPr>
        <p:blipFill>
          <a:blip r:embed="rId4"/>
          <a:stretch>
            <a:fillRect/>
          </a:stretch>
        </p:blipFill>
        <p:spPr>
          <a:xfrm>
            <a:off x="4854521" y="2181368"/>
            <a:ext cx="2249619" cy="3676207"/>
          </a:xfrm>
          <a:prstGeom prst="rect">
            <a:avLst/>
          </a:prstGeom>
        </p:spPr>
      </p:pic>
      <p:pic>
        <p:nvPicPr>
          <p:cNvPr id="7" name="Obraz 6">
            <a:extLst>
              <a:ext uri="{FF2B5EF4-FFF2-40B4-BE49-F238E27FC236}">
                <a16:creationId xmlns:a16="http://schemas.microsoft.com/office/drawing/2014/main" id="{C22F77B2-D6F4-69BF-13D0-4C7D5A173AE6}"/>
              </a:ext>
            </a:extLst>
          </p:cNvPr>
          <p:cNvPicPr>
            <a:picLocks noChangeAspect="1"/>
          </p:cNvPicPr>
          <p:nvPr/>
        </p:nvPicPr>
        <p:blipFill>
          <a:blip r:embed="rId5"/>
          <a:stretch>
            <a:fillRect/>
          </a:stretch>
        </p:blipFill>
        <p:spPr>
          <a:xfrm>
            <a:off x="7609458" y="2181368"/>
            <a:ext cx="2334970" cy="3676207"/>
          </a:xfrm>
          <a:prstGeom prst="rect">
            <a:avLst/>
          </a:prstGeom>
        </p:spPr>
      </p:pic>
      <p:pic>
        <p:nvPicPr>
          <p:cNvPr id="8" name="Obraz 7">
            <a:extLst>
              <a:ext uri="{FF2B5EF4-FFF2-40B4-BE49-F238E27FC236}">
                <a16:creationId xmlns:a16="http://schemas.microsoft.com/office/drawing/2014/main" id="{144EC3CA-E00A-13E9-212C-5AE7AE21F0D7}"/>
              </a:ext>
            </a:extLst>
          </p:cNvPr>
          <p:cNvPicPr>
            <a:picLocks noChangeAspect="1"/>
          </p:cNvPicPr>
          <p:nvPr/>
        </p:nvPicPr>
        <p:blipFill>
          <a:blip r:embed="rId6"/>
          <a:stretch>
            <a:fillRect/>
          </a:stretch>
        </p:blipFill>
        <p:spPr>
          <a:xfrm>
            <a:off x="3182890" y="175099"/>
            <a:ext cx="5848269" cy="1680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672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764492BF-8153-D233-4DFD-0F3C8995EE5F}"/>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l-PL" sz="5000" b="1" i="0" u="none" strike="noStrike" kern="1200" cap="none" spc="0" normalizeH="0" baseline="0" noProof="0" dirty="0">
              <a:ln>
                <a:noFill/>
              </a:ln>
              <a:solidFill>
                <a:prstClr val="black"/>
              </a:solidFill>
              <a:effectLst/>
              <a:uLnTx/>
              <a:uFillTx/>
              <a:latin typeface="Be Vietnam Pro" pitchFamily="2" charset="-18"/>
              <a:ea typeface="+mj-ea"/>
              <a:cs typeface="+mj-cs"/>
            </a:endParaRPr>
          </a:p>
        </p:txBody>
      </p:sp>
      <p:sp>
        <p:nvSpPr>
          <p:cNvPr id="5" name="Symbol zastępczy tekstu 2">
            <a:extLst>
              <a:ext uri="{FF2B5EF4-FFF2-40B4-BE49-F238E27FC236}">
                <a16:creationId xmlns:a16="http://schemas.microsoft.com/office/drawing/2014/main" id="{3C120A85-1627-ABC8-AE3D-BB9C0DB1DE4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Hepta Slab" pitchFamily="2" charset="-18"/>
              <a:ea typeface="+mn-ea"/>
              <a:cs typeface="Hepta Slab" pitchFamily="2" charset="-18"/>
            </a:endParaRPr>
          </a:p>
        </p:txBody>
      </p:sp>
      <p:sp>
        <p:nvSpPr>
          <p:cNvPr id="2" name="Objaśnienie: strzałka w prawo 1">
            <a:extLst>
              <a:ext uri="{FF2B5EF4-FFF2-40B4-BE49-F238E27FC236}">
                <a16:creationId xmlns:a16="http://schemas.microsoft.com/office/drawing/2014/main" id="{42D339BC-452E-1FD9-53F6-F27CC760B440}"/>
              </a:ext>
            </a:extLst>
          </p:cNvPr>
          <p:cNvSpPr/>
          <p:nvPr/>
        </p:nvSpPr>
        <p:spPr>
          <a:xfrm>
            <a:off x="1108953" y="1470033"/>
            <a:ext cx="2719700" cy="3389906"/>
          </a:xfrm>
          <a:prstGeom prst="rightArrowCallout">
            <a:avLst/>
          </a:prstGeom>
          <a:solidFill>
            <a:schemeClr val="accent4">
              <a:lumMod val="75000"/>
            </a:scheme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2000" b="0" i="0" u="none" strike="noStrike" kern="0" cap="none" spc="0" normalizeH="0" baseline="0" noProof="0" dirty="0">
                <a:ln>
                  <a:noFill/>
                </a:ln>
                <a:solidFill>
                  <a:srgbClr val="FFFFFF"/>
                </a:solidFill>
                <a:effectLst/>
                <a:uLnTx/>
                <a:uFillTx/>
                <a:latin typeface="Arial"/>
                <a:ea typeface="+mn-ea"/>
                <a:cs typeface="+mn-cs"/>
              </a:rPr>
              <a:t>ŚWIAT BIZNESU </a:t>
            </a:r>
          </a:p>
        </p:txBody>
      </p:sp>
      <p:sp>
        <p:nvSpPr>
          <p:cNvPr id="3" name="Objaśnienie: strzałka w górę 2">
            <a:extLst>
              <a:ext uri="{FF2B5EF4-FFF2-40B4-BE49-F238E27FC236}">
                <a16:creationId xmlns:a16="http://schemas.microsoft.com/office/drawing/2014/main" id="{9C47F515-416D-9D11-D1D0-387C3E637108}"/>
              </a:ext>
            </a:extLst>
          </p:cNvPr>
          <p:cNvSpPr/>
          <p:nvPr/>
        </p:nvSpPr>
        <p:spPr>
          <a:xfrm>
            <a:off x="3215106" y="3633849"/>
            <a:ext cx="5144902" cy="2992486"/>
          </a:xfrm>
          <a:prstGeom prst="upArrowCallout">
            <a:avLst/>
          </a:prstGeom>
          <a:solidFill>
            <a:srgbClr val="7030A0"/>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3600" b="0" i="0" u="none" strike="noStrike" kern="0" cap="none" spc="0" normalizeH="0" baseline="0" noProof="0" dirty="0">
                <a:ln>
                  <a:noFill/>
                </a:ln>
                <a:solidFill>
                  <a:srgbClr val="FFFFFF"/>
                </a:solidFill>
                <a:effectLst/>
                <a:uLnTx/>
                <a:uFillTx/>
                <a:latin typeface="Arial"/>
                <a:ea typeface="+mn-ea"/>
                <a:cs typeface="+mn-cs"/>
              </a:rPr>
              <a:t>ŚWIAT NAUKI </a:t>
            </a:r>
          </a:p>
        </p:txBody>
      </p:sp>
      <p:pic>
        <p:nvPicPr>
          <p:cNvPr id="6" name="Obraz 5">
            <a:extLst>
              <a:ext uri="{FF2B5EF4-FFF2-40B4-BE49-F238E27FC236}">
                <a16:creationId xmlns:a16="http://schemas.microsoft.com/office/drawing/2014/main" id="{AB05CF15-FE47-6CE2-69A6-CD333E882AC2}"/>
              </a:ext>
            </a:extLst>
          </p:cNvPr>
          <p:cNvPicPr>
            <a:picLocks noChangeAspect="1"/>
          </p:cNvPicPr>
          <p:nvPr/>
        </p:nvPicPr>
        <p:blipFill>
          <a:blip r:embed="rId3"/>
          <a:stretch>
            <a:fillRect/>
          </a:stretch>
        </p:blipFill>
        <p:spPr>
          <a:xfrm>
            <a:off x="7443832" y="1363413"/>
            <a:ext cx="3388497" cy="3683149"/>
          </a:xfrm>
          <a:prstGeom prst="rect">
            <a:avLst/>
          </a:prstGeom>
        </p:spPr>
      </p:pic>
      <p:pic>
        <p:nvPicPr>
          <p:cNvPr id="7" name="Obraz 6">
            <a:extLst>
              <a:ext uri="{FF2B5EF4-FFF2-40B4-BE49-F238E27FC236}">
                <a16:creationId xmlns:a16="http://schemas.microsoft.com/office/drawing/2014/main" id="{6642EF0E-D29B-A5E4-C42A-C645B988FF15}"/>
              </a:ext>
            </a:extLst>
          </p:cNvPr>
          <p:cNvPicPr>
            <a:picLocks noChangeAspect="1"/>
          </p:cNvPicPr>
          <p:nvPr/>
        </p:nvPicPr>
        <p:blipFill>
          <a:blip r:embed="rId4"/>
          <a:stretch>
            <a:fillRect/>
          </a:stretch>
        </p:blipFill>
        <p:spPr>
          <a:xfrm>
            <a:off x="4615753" y="2590473"/>
            <a:ext cx="2318413" cy="937109"/>
          </a:xfrm>
          <a:prstGeom prst="rect">
            <a:avLst/>
          </a:prstGeom>
        </p:spPr>
      </p:pic>
      <p:sp>
        <p:nvSpPr>
          <p:cNvPr id="8" name="Prostokąt 7">
            <a:extLst>
              <a:ext uri="{FF2B5EF4-FFF2-40B4-BE49-F238E27FC236}">
                <a16:creationId xmlns:a16="http://schemas.microsoft.com/office/drawing/2014/main" id="{A43B9109-38E8-0BC7-4E7D-5B489B8E188F}"/>
              </a:ext>
            </a:extLst>
          </p:cNvPr>
          <p:cNvSpPr/>
          <p:nvPr/>
        </p:nvSpPr>
        <p:spPr>
          <a:xfrm>
            <a:off x="4305782" y="1589638"/>
            <a:ext cx="2897529" cy="97999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pl-PL" sz="2400" b="1" dirty="0">
                <a:solidFill>
                  <a:srgbClr val="2235E6"/>
                </a:solidFill>
              </a:rPr>
              <a:t>SZKOŁA ROZWOJU</a:t>
            </a:r>
          </a:p>
        </p:txBody>
      </p:sp>
    </p:spTree>
    <p:extLst>
      <p:ext uri="{BB962C8B-B14F-4D97-AF65-F5344CB8AC3E}">
        <p14:creationId xmlns:p14="http://schemas.microsoft.com/office/powerpoint/2010/main" val="3193413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AC9BF192-86DC-72D8-1ADC-0163675D6852}"/>
              </a:ext>
            </a:extLst>
          </p:cNvPr>
          <p:cNvSpPr txBox="1">
            <a:spLocks/>
          </p:cNvSpPr>
          <p:nvPr/>
        </p:nvSpPr>
        <p:spPr>
          <a:xfrm>
            <a:off x="2045690" y="2042556"/>
            <a:ext cx="8087920" cy="1386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pl-PL" sz="5000" b="1" dirty="0">
              <a:latin typeface="Be Vietnam Pro" pitchFamily="2" charset="-18"/>
            </a:endParaRPr>
          </a:p>
        </p:txBody>
      </p:sp>
      <p:sp>
        <p:nvSpPr>
          <p:cNvPr id="5" name="Symbol zastępczy tekstu 2">
            <a:extLst>
              <a:ext uri="{FF2B5EF4-FFF2-40B4-BE49-F238E27FC236}">
                <a16:creationId xmlns:a16="http://schemas.microsoft.com/office/drawing/2014/main" id="{69A8E0A6-09A8-1ED3-1C94-862679B33DAD}"/>
              </a:ext>
            </a:extLst>
          </p:cNvPr>
          <p:cNvSpPr txBox="1">
            <a:spLocks/>
          </p:cNvSpPr>
          <p:nvPr/>
        </p:nvSpPr>
        <p:spPr>
          <a:xfrm>
            <a:off x="2045690" y="3633849"/>
            <a:ext cx="8087920" cy="18525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pl-PL">
                <a:solidFill>
                  <a:schemeClr val="tx1"/>
                </a:solidFill>
                <a:latin typeface="Hepta Slab" pitchFamily="2" charset="-18"/>
                <a:cs typeface="Hepta Slab" pitchFamily="2" charset="-18"/>
              </a:rPr>
              <a:t>Treść slajdu</a:t>
            </a:r>
            <a:endParaRPr lang="pl-PL" dirty="0">
              <a:solidFill>
                <a:schemeClr val="tx1"/>
              </a:solidFill>
              <a:latin typeface="Hepta Slab" pitchFamily="2" charset="-18"/>
              <a:cs typeface="Hepta Slab" pitchFamily="2" charset="-18"/>
            </a:endParaRPr>
          </a:p>
        </p:txBody>
      </p:sp>
      <p:sp>
        <p:nvSpPr>
          <p:cNvPr id="2" name="Dymek myśli: chmurka 1">
            <a:extLst>
              <a:ext uri="{FF2B5EF4-FFF2-40B4-BE49-F238E27FC236}">
                <a16:creationId xmlns:a16="http://schemas.microsoft.com/office/drawing/2014/main" id="{F7A9A915-B698-4C8A-4F39-59DD0FA71547}"/>
              </a:ext>
            </a:extLst>
          </p:cNvPr>
          <p:cNvSpPr/>
          <p:nvPr/>
        </p:nvSpPr>
        <p:spPr>
          <a:xfrm>
            <a:off x="4867720" y="1027241"/>
            <a:ext cx="5278589" cy="3861832"/>
          </a:xfrm>
          <a:prstGeom prst="cloudCallout">
            <a:avLst>
              <a:gd name="adj1" fmla="val -77641"/>
              <a:gd name="adj2" fmla="val 24423"/>
            </a:avLst>
          </a:prstGeom>
          <a:solidFill>
            <a:srgbClr val="4285F4">
              <a:lumMod val="20000"/>
              <a:lumOff val="80000"/>
            </a:srgbClr>
          </a:solidFill>
          <a:ln w="25400" cap="flat" cmpd="sng" algn="ctr">
            <a:solidFill>
              <a:srgbClr val="2D2D8A"/>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pl-PL" sz="3200" b="1" i="0" u="none" strike="noStrike" kern="0" cap="none" spc="0" normalizeH="0" baseline="0" noProof="0" dirty="0">
                <a:ln>
                  <a:noFill/>
                </a:ln>
                <a:solidFill>
                  <a:srgbClr val="002060"/>
                </a:solidFill>
                <a:effectLst/>
                <a:uLnTx/>
                <a:uFillTx/>
                <a:latin typeface="Arial"/>
                <a:cs typeface="Arial"/>
                <a:sym typeface="Arial"/>
              </a:rPr>
              <a:t>WSPÓŁCZESNY DYREKTOR SZKOŁY</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pl-PL" sz="3200" b="1" i="0" u="none" strike="noStrike" kern="0" cap="none" spc="0" normalizeH="0" baseline="0" noProof="0" dirty="0">
                <a:ln>
                  <a:noFill/>
                </a:ln>
                <a:solidFill>
                  <a:srgbClr val="002060"/>
                </a:solidFill>
                <a:effectLst/>
                <a:uLnTx/>
                <a:uFillTx/>
                <a:latin typeface="Arial"/>
                <a:cs typeface="Arial"/>
                <a:sym typeface="Arial"/>
              </a:rPr>
              <a:t> CZYLI KTO?</a:t>
            </a:r>
          </a:p>
        </p:txBody>
      </p:sp>
      <p:pic>
        <p:nvPicPr>
          <p:cNvPr id="3" name="Obraz 2">
            <a:extLst>
              <a:ext uri="{FF2B5EF4-FFF2-40B4-BE49-F238E27FC236}">
                <a16:creationId xmlns:a16="http://schemas.microsoft.com/office/drawing/2014/main" id="{65AEC191-AF19-4D96-DE4F-2F1EEEF0CD2A}"/>
              </a:ext>
            </a:extLst>
          </p:cNvPr>
          <p:cNvPicPr>
            <a:picLocks noChangeAspect="1"/>
          </p:cNvPicPr>
          <p:nvPr/>
        </p:nvPicPr>
        <p:blipFill>
          <a:blip r:embed="rId3"/>
          <a:stretch>
            <a:fillRect/>
          </a:stretch>
        </p:blipFill>
        <p:spPr>
          <a:xfrm>
            <a:off x="2348708" y="3995799"/>
            <a:ext cx="3066554" cy="2981202"/>
          </a:xfrm>
          <a:prstGeom prst="rect">
            <a:avLst/>
          </a:prstGeom>
        </p:spPr>
      </p:pic>
    </p:spTree>
    <p:extLst>
      <p:ext uri="{BB962C8B-B14F-4D97-AF65-F5344CB8AC3E}">
        <p14:creationId xmlns:p14="http://schemas.microsoft.com/office/powerpoint/2010/main" val="281444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endParaRPr dirty="0"/>
          </a:p>
        </p:txBody>
      </p:sp>
      <p:sp>
        <p:nvSpPr>
          <p:cNvPr id="65" name="Google Shape;65;p14"/>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endParaRPr dirty="0"/>
          </a:p>
        </p:txBody>
      </p:sp>
      <p:sp>
        <p:nvSpPr>
          <p:cNvPr id="2" name="Owal 1">
            <a:extLst>
              <a:ext uri="{FF2B5EF4-FFF2-40B4-BE49-F238E27FC236}">
                <a16:creationId xmlns:a16="http://schemas.microsoft.com/office/drawing/2014/main" id="{42605AB3-A1E8-0C2D-DB9E-573CDFF749B1}"/>
              </a:ext>
            </a:extLst>
          </p:cNvPr>
          <p:cNvSpPr/>
          <p:nvPr/>
        </p:nvSpPr>
        <p:spPr>
          <a:xfrm>
            <a:off x="415590" y="178259"/>
            <a:ext cx="3540689" cy="18162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kern="0" dirty="0">
                <a:solidFill>
                  <a:srgbClr val="FFFFFF"/>
                </a:solidFill>
                <a:latin typeface="Arial"/>
                <a:sym typeface="Arial"/>
              </a:rPr>
              <a:t>BIUROKRATA?</a:t>
            </a:r>
          </a:p>
        </p:txBody>
      </p:sp>
      <p:pic>
        <p:nvPicPr>
          <p:cNvPr id="3" name="Obraz 2">
            <a:extLst>
              <a:ext uri="{FF2B5EF4-FFF2-40B4-BE49-F238E27FC236}">
                <a16:creationId xmlns:a16="http://schemas.microsoft.com/office/drawing/2014/main" id="{B2E41131-8FC2-2FA8-B560-AFD7F5859C81}"/>
              </a:ext>
            </a:extLst>
          </p:cNvPr>
          <p:cNvPicPr>
            <a:picLocks noChangeAspect="1"/>
          </p:cNvPicPr>
          <p:nvPr/>
        </p:nvPicPr>
        <p:blipFill>
          <a:blip r:embed="rId3"/>
          <a:stretch>
            <a:fillRect/>
          </a:stretch>
        </p:blipFill>
        <p:spPr>
          <a:xfrm>
            <a:off x="-105797" y="3928743"/>
            <a:ext cx="3064521" cy="2983235"/>
          </a:xfrm>
          <a:prstGeom prst="rect">
            <a:avLst/>
          </a:prstGeom>
        </p:spPr>
      </p:pic>
      <p:sp>
        <p:nvSpPr>
          <p:cNvPr id="4" name="Owal 3">
            <a:extLst>
              <a:ext uri="{FF2B5EF4-FFF2-40B4-BE49-F238E27FC236}">
                <a16:creationId xmlns:a16="http://schemas.microsoft.com/office/drawing/2014/main" id="{71DE63E2-736A-7CA6-F64A-B5F11084AFF3}"/>
              </a:ext>
            </a:extLst>
          </p:cNvPr>
          <p:cNvSpPr/>
          <p:nvPr/>
        </p:nvSpPr>
        <p:spPr>
          <a:xfrm>
            <a:off x="4243877" y="162272"/>
            <a:ext cx="3644347" cy="181627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kern="0" dirty="0">
                <a:solidFill>
                  <a:srgbClr val="FFFFFF"/>
                </a:solidFill>
                <a:latin typeface="Arial"/>
                <a:sym typeface="Arial"/>
              </a:rPr>
              <a:t>CHARYZMATYCZNY PRZYWÓDCA?</a:t>
            </a:r>
          </a:p>
        </p:txBody>
      </p:sp>
      <p:sp>
        <p:nvSpPr>
          <p:cNvPr id="5" name="Owal 4">
            <a:extLst>
              <a:ext uri="{FF2B5EF4-FFF2-40B4-BE49-F238E27FC236}">
                <a16:creationId xmlns:a16="http://schemas.microsoft.com/office/drawing/2014/main" id="{E0F77514-34AB-B4E1-0AD4-969166121217}"/>
              </a:ext>
            </a:extLst>
          </p:cNvPr>
          <p:cNvSpPr/>
          <p:nvPr/>
        </p:nvSpPr>
        <p:spPr>
          <a:xfrm>
            <a:off x="8251020" y="178259"/>
            <a:ext cx="3540689" cy="1816275"/>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b="1" kern="0" dirty="0">
                <a:solidFill>
                  <a:srgbClr val="0070C0"/>
                </a:solidFill>
                <a:latin typeface="Arial"/>
                <a:sym typeface="Arial"/>
              </a:rPr>
              <a:t>MENTOR/</a:t>
            </a:r>
          </a:p>
          <a:p>
            <a:pPr algn="ctr" defTabSz="1219170">
              <a:buClr>
                <a:srgbClr val="000000"/>
              </a:buClr>
            </a:pPr>
            <a:r>
              <a:rPr lang="pl-PL" sz="1867" b="1" kern="0" dirty="0">
                <a:solidFill>
                  <a:srgbClr val="0070C0"/>
                </a:solidFill>
                <a:latin typeface="Arial"/>
                <a:sym typeface="Arial"/>
              </a:rPr>
              <a:t>TERAPEUTA?</a:t>
            </a:r>
          </a:p>
        </p:txBody>
      </p:sp>
      <p:sp>
        <p:nvSpPr>
          <p:cNvPr id="6" name="Owal 5">
            <a:extLst>
              <a:ext uri="{FF2B5EF4-FFF2-40B4-BE49-F238E27FC236}">
                <a16:creationId xmlns:a16="http://schemas.microsoft.com/office/drawing/2014/main" id="{53E826D4-85A5-B7C5-FC2B-B07E8CB87EB6}"/>
              </a:ext>
            </a:extLst>
          </p:cNvPr>
          <p:cNvSpPr/>
          <p:nvPr/>
        </p:nvSpPr>
        <p:spPr>
          <a:xfrm>
            <a:off x="850438" y="2120657"/>
            <a:ext cx="3540689" cy="181627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b="1" kern="0" dirty="0">
                <a:solidFill>
                  <a:srgbClr val="0070C0"/>
                </a:solidFill>
                <a:latin typeface="Arial"/>
                <a:sym typeface="Arial"/>
              </a:rPr>
              <a:t>MENADŻER?</a:t>
            </a:r>
          </a:p>
        </p:txBody>
      </p:sp>
      <p:sp>
        <p:nvSpPr>
          <p:cNvPr id="7" name="Owal 6">
            <a:extLst>
              <a:ext uri="{FF2B5EF4-FFF2-40B4-BE49-F238E27FC236}">
                <a16:creationId xmlns:a16="http://schemas.microsoft.com/office/drawing/2014/main" id="{48377720-CB30-82E6-2A1F-482897CD856E}"/>
              </a:ext>
            </a:extLst>
          </p:cNvPr>
          <p:cNvSpPr/>
          <p:nvPr/>
        </p:nvSpPr>
        <p:spPr>
          <a:xfrm>
            <a:off x="4583714" y="2100965"/>
            <a:ext cx="3540689" cy="1816275"/>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b="1" kern="0" dirty="0">
                <a:solidFill>
                  <a:srgbClr val="0070C0"/>
                </a:solidFill>
                <a:latin typeface="Arial"/>
                <a:sym typeface="Arial"/>
              </a:rPr>
              <a:t>NEGOCJATOR                  I MEDIATOR?</a:t>
            </a:r>
          </a:p>
        </p:txBody>
      </p:sp>
      <p:sp>
        <p:nvSpPr>
          <p:cNvPr id="8" name="Owal 7">
            <a:extLst>
              <a:ext uri="{FF2B5EF4-FFF2-40B4-BE49-F238E27FC236}">
                <a16:creationId xmlns:a16="http://schemas.microsoft.com/office/drawing/2014/main" id="{9860E83E-2F0C-C318-3B04-3BCFF24813AF}"/>
              </a:ext>
            </a:extLst>
          </p:cNvPr>
          <p:cNvSpPr/>
          <p:nvPr/>
        </p:nvSpPr>
        <p:spPr>
          <a:xfrm>
            <a:off x="8332005" y="2100965"/>
            <a:ext cx="3540689" cy="181627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kern="0" dirty="0">
                <a:solidFill>
                  <a:srgbClr val="FFFFFF"/>
                </a:solidFill>
                <a:latin typeface="Arial"/>
                <a:sym typeface="Arial"/>
              </a:rPr>
              <a:t>SEKRETARZ I KSIĘGOWY?</a:t>
            </a:r>
          </a:p>
        </p:txBody>
      </p:sp>
      <p:sp>
        <p:nvSpPr>
          <p:cNvPr id="9" name="Owal 8">
            <a:extLst>
              <a:ext uri="{FF2B5EF4-FFF2-40B4-BE49-F238E27FC236}">
                <a16:creationId xmlns:a16="http://schemas.microsoft.com/office/drawing/2014/main" id="{2BC9E427-7E00-3CFB-38F6-B0BE55F7BE9C}"/>
              </a:ext>
            </a:extLst>
          </p:cNvPr>
          <p:cNvSpPr/>
          <p:nvPr/>
        </p:nvSpPr>
        <p:spPr>
          <a:xfrm>
            <a:off x="2185934" y="3920944"/>
            <a:ext cx="3540689" cy="1816275"/>
          </a:xfrm>
          <a:prstGeom prst="ellipse">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b="1" kern="0" dirty="0">
                <a:solidFill>
                  <a:srgbClr val="0070C0"/>
                </a:solidFill>
                <a:latin typeface="Arial"/>
                <a:sym typeface="Arial"/>
              </a:rPr>
              <a:t>NAUCZYCIEL, WYCHOWAWCA?</a:t>
            </a:r>
          </a:p>
        </p:txBody>
      </p:sp>
      <p:sp>
        <p:nvSpPr>
          <p:cNvPr id="10" name="Owal 9">
            <a:extLst>
              <a:ext uri="{FF2B5EF4-FFF2-40B4-BE49-F238E27FC236}">
                <a16:creationId xmlns:a16="http://schemas.microsoft.com/office/drawing/2014/main" id="{C42901FD-E4F3-B629-C683-CF77116E26F5}"/>
              </a:ext>
            </a:extLst>
          </p:cNvPr>
          <p:cNvSpPr/>
          <p:nvPr/>
        </p:nvSpPr>
        <p:spPr>
          <a:xfrm>
            <a:off x="5808518" y="3929628"/>
            <a:ext cx="3540689" cy="1816275"/>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l-PL" sz="1867" kern="0" dirty="0">
                <a:solidFill>
                  <a:srgbClr val="FFFFFF"/>
                </a:solidFill>
                <a:latin typeface="Arial"/>
                <a:sym typeface="Arial"/>
              </a:rPr>
              <a:t>ADMINISTRATOR?</a:t>
            </a:r>
          </a:p>
        </p:txBody>
      </p:sp>
      <p:sp>
        <p:nvSpPr>
          <p:cNvPr id="11" name="Owal 10">
            <a:extLst>
              <a:ext uri="{FF2B5EF4-FFF2-40B4-BE49-F238E27FC236}">
                <a16:creationId xmlns:a16="http://schemas.microsoft.com/office/drawing/2014/main" id="{E4911ABF-556A-5E75-3DFA-AA0E64F56692}"/>
              </a:ext>
            </a:extLst>
          </p:cNvPr>
          <p:cNvSpPr/>
          <p:nvPr/>
        </p:nvSpPr>
        <p:spPr>
          <a:xfrm>
            <a:off x="9624555" y="5075937"/>
            <a:ext cx="357632" cy="3614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l-PL" sz="1867" kern="0">
              <a:solidFill>
                <a:srgbClr val="FFFFFF"/>
              </a:solidFill>
              <a:latin typeface="Arial"/>
              <a:sym typeface="Arial"/>
            </a:endParaRPr>
          </a:p>
        </p:txBody>
      </p:sp>
      <p:sp>
        <p:nvSpPr>
          <p:cNvPr id="12" name="Owal 11">
            <a:extLst>
              <a:ext uri="{FF2B5EF4-FFF2-40B4-BE49-F238E27FC236}">
                <a16:creationId xmlns:a16="http://schemas.microsoft.com/office/drawing/2014/main" id="{11E2F3D2-1D0A-9B30-1496-6868E830AE55}"/>
              </a:ext>
            </a:extLst>
          </p:cNvPr>
          <p:cNvSpPr/>
          <p:nvPr/>
        </p:nvSpPr>
        <p:spPr>
          <a:xfrm>
            <a:off x="10286483" y="5075937"/>
            <a:ext cx="357632" cy="3614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l-PL" sz="1867" kern="0">
              <a:solidFill>
                <a:srgbClr val="FFFFFF"/>
              </a:solidFill>
              <a:latin typeface="Arial"/>
              <a:sym typeface="Arial"/>
            </a:endParaRPr>
          </a:p>
        </p:txBody>
      </p:sp>
      <p:sp>
        <p:nvSpPr>
          <p:cNvPr id="13" name="Owal 12">
            <a:extLst>
              <a:ext uri="{FF2B5EF4-FFF2-40B4-BE49-F238E27FC236}">
                <a16:creationId xmlns:a16="http://schemas.microsoft.com/office/drawing/2014/main" id="{C9FC2147-6904-C13B-B226-5F4C7399A8A7}"/>
              </a:ext>
            </a:extLst>
          </p:cNvPr>
          <p:cNvSpPr/>
          <p:nvPr/>
        </p:nvSpPr>
        <p:spPr>
          <a:xfrm>
            <a:off x="10972800" y="5055869"/>
            <a:ext cx="357632" cy="3614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pl-PL" sz="1867" kern="0">
              <a:solidFill>
                <a:srgbClr val="FFFFFF"/>
              </a:solidFill>
              <a:latin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30154</TotalTime>
  <Words>1703</Words>
  <Application>Microsoft Office PowerPoint</Application>
  <PresentationFormat>Panoramiczny</PresentationFormat>
  <Paragraphs>176</Paragraphs>
  <Slides>57</Slides>
  <Notes>2</Notes>
  <HiddenSlides>0</HiddenSlides>
  <MMClips>0</MMClips>
  <ScaleCrop>false</ScaleCrop>
  <HeadingPairs>
    <vt:vector size="6" baseType="variant">
      <vt:variant>
        <vt:lpstr>Używane czcionki</vt:lpstr>
      </vt:variant>
      <vt:variant>
        <vt:i4>13</vt:i4>
      </vt:variant>
      <vt:variant>
        <vt:lpstr>Motyw</vt:lpstr>
      </vt:variant>
      <vt:variant>
        <vt:i4>4</vt:i4>
      </vt:variant>
      <vt:variant>
        <vt:lpstr>Tytuły slajdów</vt:lpstr>
      </vt:variant>
      <vt:variant>
        <vt:i4>57</vt:i4>
      </vt:variant>
    </vt:vector>
  </HeadingPairs>
  <TitlesOfParts>
    <vt:vector size="74" baseType="lpstr">
      <vt:lpstr>Adobe Garamond Pro</vt:lpstr>
      <vt:lpstr>Arial</vt:lpstr>
      <vt:lpstr>Be Vietnam Pro</vt:lpstr>
      <vt:lpstr>Calibri</vt:lpstr>
      <vt:lpstr>Calibri Light</vt:lpstr>
      <vt:lpstr>Hepta Slab</vt:lpstr>
      <vt:lpstr>Inter</vt:lpstr>
      <vt:lpstr>Lora</vt:lpstr>
      <vt:lpstr>Lucida Sans Unicode</vt:lpstr>
      <vt:lpstr>Roboto</vt:lpstr>
      <vt:lpstr>Roboto Bold</vt:lpstr>
      <vt:lpstr>Wingdings</vt:lpstr>
      <vt:lpstr>Wingdings 3</vt:lpstr>
      <vt:lpstr>Motyw pakietu Office</vt:lpstr>
      <vt:lpstr>Simple Light</vt:lpstr>
      <vt:lpstr>Projekt domyślny</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Z JAKIM ZESPOŁEM OBECNIE PRACUJE STATYSTYCZNY DYREKTOR? </vt:lpstr>
      <vt:lpstr>Prezentacja programu PowerPoint</vt:lpstr>
      <vt:lpstr>Prezentacja programu PowerPoint</vt:lpstr>
      <vt:lpstr>Prezentacja programu PowerPoint</vt:lpstr>
      <vt:lpstr>Prezentacja programu PowerPoint</vt:lpstr>
      <vt:lpstr>P. Hersey i K. Blanchard uzależnili skuteczność stylu kierowania od stopnia dojrzałości podwładnych, przy czym uważają oni, że dojrzałość to chęć brania przez pracowników odpowiedzialności za powierzone zadania, a także doświadczenie i umiejętności zawodowe.</vt:lpstr>
      <vt:lpstr>STYL NAKAZOWY- dyrektor mając do czynienia z pracownikami niedojrzałymi uczy ich, mówi, co, kiedy, jak,     i gdzie ? maja robić, przy czym choć zwiera on w sobie elementy autorytarne nauka odbywa się poprzez pochwały.</vt:lpstr>
      <vt:lpstr>STYL TRENERSKI, PARTYCYPACYJNY- dyrektor w przypadku pracowników o dojrzałości umiarkowanej lub znacznej rezygnuje ze stylu dyrektywnego, mniej kontroluje, bardziej udziela im poparcia, doskonali.</vt:lpstr>
      <vt:lpstr>STYL WSPIERAJĄCY- dyrektor mający do czynienia z pracownikami o niskiej dojrzałości winien stopniowo przekazywać pracownikom branie odpowiedzialności za powierzone im zadania, przy jednoczesnym zaufaniu do pracowników.</vt:lpstr>
      <vt:lpstr>STYL DELEGUJĄCY- ZORIENTOWANY NA DOKONANIA- dyrektor w przypadku dużej dojrzałości pracowników deleguje na nich szereg uprawnień i akcentuje ich samodzielność.</vt:lpstr>
      <vt:lpstr>NA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Na co postawić w szkolnej strategii nauczania?</vt:lpstr>
      <vt:lpstr>Prezentacja programu PowerPoint</vt:lpstr>
      <vt:lpstr>Prezentacja programu PowerPoint</vt:lpstr>
      <vt:lpstr>Prezentacja programu PowerPoint</vt:lpstr>
      <vt:lpstr>Prezentacja programu PowerPoint</vt:lpstr>
      <vt:lpstr>KROK 3 </vt:lpstr>
      <vt:lpstr>Wynik po KROKU 3.</vt:lpstr>
      <vt:lpstr>Prezentacja programu PowerPoint</vt:lpstr>
      <vt:lpstr>DAJ MI CZAS – JESZCZE SIĘ UCZĘ…</vt:lpstr>
      <vt:lpstr>KONKLUZJA</vt:lpstr>
      <vt:lpstr>Prezentacja programu PowerPoint</vt:lpstr>
      <vt:lpstr>Prezentacja programu PowerPoint</vt:lpstr>
      <vt:lpstr>Prezentacja programu PowerPoint</vt:lpstr>
      <vt:lpstr>Prezentacja programu PowerPoint</vt:lpstr>
      <vt:lpstr>Prezentacja programu PowerPoint</vt:lpstr>
      <vt:lpstr>PLATFORMY…sokrates.system.pl </vt:lpstr>
      <vt:lpstr>Prezentacja programu PowerPoint</vt:lpstr>
      <vt:lpstr>Prezentacja programu PowerPoint</vt:lpstr>
      <vt:lpstr>Prezentacja programu PowerPoint</vt:lpstr>
      <vt:lpstr>Prezentacja programu PowerPoint</vt:lpstr>
      <vt:lpstr>„Istnieje w pewnym kraju wspólnota, która ma tylko czterech członków. Nazywają się oni KAŻDY, KTOŚ, JAKIŚ, NIKT. Pewnego dnia mają do wykonania ważną pracę. KAŻDY jest pewien, że KTOŚ to zrobi. JAKIŚ chce to zrobić, bo myśli, że NIKT tego nie zrobi. Wtedy KTOŚ się złości, bo przecież jest to robota dla KAŻDEGO. JAKIŚ ma nadzieję, że KTOŚ to zrobi, ale potem KAŻDY dochodzi do wniosku, że NIKT tego nie zrobi. Kończy się to tym, że KTOŚ wini JAKIEGOŚ za to, że NIKT nie zrobił tego, co mógł zrobić KAŻDY.”</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Patryk Tabaka</dc:creator>
  <cp:lastModifiedBy>Anna Stalmach-Tkacz</cp:lastModifiedBy>
  <cp:revision>8</cp:revision>
  <dcterms:created xsi:type="dcterms:W3CDTF">2023-09-11T11:13:25Z</dcterms:created>
  <dcterms:modified xsi:type="dcterms:W3CDTF">2023-10-24T07:14:19Z</dcterms:modified>
</cp:coreProperties>
</file>