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65" r:id="rId5"/>
    <p:sldId id="259" r:id="rId6"/>
    <p:sldId id="260" r:id="rId7"/>
    <p:sldId id="261" r:id="rId8"/>
    <p:sldId id="278" r:id="rId9"/>
    <p:sldId id="274" r:id="rId10"/>
    <p:sldId id="263" r:id="rId11"/>
    <p:sldId id="267" r:id="rId12"/>
    <p:sldId id="268" r:id="rId13"/>
    <p:sldId id="275" r:id="rId14"/>
    <p:sldId id="262" r:id="rId15"/>
    <p:sldId id="269" r:id="rId16"/>
    <p:sldId id="270" r:id="rId17"/>
    <p:sldId id="271" r:id="rId18"/>
    <p:sldId id="272" r:id="rId19"/>
    <p:sldId id="273" r:id="rId20"/>
    <p:sldId id="264" r:id="rId21"/>
    <p:sldId id="27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40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0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66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8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82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07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58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68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03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280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84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E835-D037-41B5-8F7C-CF2EE24571EB}" type="datetimeFigureOut">
              <a:rPr lang="pl-PL" smtClean="0"/>
              <a:t>30.10.2023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5513-F608-4255-8EBB-93713FBB38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9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ojebambino.pl/blog/index.php/2023/07/20/laptop-dla-nauczyciela-o-projekcie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insgrafdigital.pl/blog/dofinansowanie-laptop-dla-nauczyciela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nsgrafdigital.pl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9" y="0"/>
            <a:ext cx="1310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9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rogami ściętymi po przekątnej 3"/>
          <p:cNvSpPr/>
          <p:nvPr/>
        </p:nvSpPr>
        <p:spPr>
          <a:xfrm>
            <a:off x="0" y="2790372"/>
            <a:ext cx="12192000" cy="4067628"/>
          </a:xfrm>
          <a:prstGeom prst="snip2DiagRect">
            <a:avLst>
              <a:gd name="adj1" fmla="val 0"/>
              <a:gd name="adj2" fmla="val 18119"/>
            </a:avLst>
          </a:prstGeom>
          <a:solidFill>
            <a:srgbClr val="45C0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dirty="0"/>
          </a:p>
        </p:txBody>
      </p:sp>
      <p:sp>
        <p:nvSpPr>
          <p:cNvPr id="8" name="Tytuł 1">
            <a:extLst>
              <a:ext uri="{FF2B5EF4-FFF2-40B4-BE49-F238E27FC236}">
                <a16:creationId xmlns="" xmlns:a16="http://schemas.microsoft.com/office/drawing/2014/main" id="{776CDC1D-CB2E-B887-CB87-FE609ED629E5}"/>
              </a:ext>
            </a:extLst>
          </p:cNvPr>
          <p:cNvSpPr txBox="1">
            <a:spLocks/>
          </p:cNvSpPr>
          <p:nvPr/>
        </p:nvSpPr>
        <p:spPr>
          <a:xfrm>
            <a:off x="1046602" y="807780"/>
            <a:ext cx="10098795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>
                <a:solidFill>
                  <a:srgbClr val="0070C0"/>
                </a:solidFill>
                <a:latin typeface="Montserrat SemiBold" pitchFamily="2" charset="-18"/>
              </a:rPr>
              <a:t>Lenovo </a:t>
            </a:r>
            <a:r>
              <a:rPr lang="pl-PL" sz="4800" b="1" dirty="0" err="1">
                <a:solidFill>
                  <a:srgbClr val="0070C0"/>
                </a:solidFill>
                <a:latin typeface="Montserrat SemiBold" pitchFamily="2" charset="-18"/>
              </a:rPr>
              <a:t>ThinkBook</a:t>
            </a:r>
            <a:r>
              <a:rPr lang="pl-PL" sz="4800" b="1" dirty="0">
                <a:solidFill>
                  <a:srgbClr val="0070C0"/>
                </a:solidFill>
                <a:latin typeface="Montserrat SemiBold" pitchFamily="2" charset="-18"/>
              </a:rPr>
              <a:t> 14 G4 IAP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471" y1="62619" x2="18827" y2="83629"/>
                        <a14:foregroundMark x1="21282" y1="83083" x2="66985" y2="83902"/>
                        <a14:foregroundMark x1="65075" y1="27831" x2="52115" y2="25375"/>
                        <a14:foregroundMark x1="70123" y1="23465" x2="72169" y2="23465"/>
                        <a14:foregroundMark x1="36971" y1="39836" x2="42292" y2="52115"/>
                        <a14:foregroundMark x1="32060" y1="36698" x2="38608" y2="58390"/>
                        <a14:foregroundMark x1="87176" y1="55525" x2="82265" y2="69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41" y="2695850"/>
            <a:ext cx="4504474" cy="45044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AD57A785-38C2-010E-61D1-CD865BC60EBC}"/>
              </a:ext>
            </a:extLst>
          </p:cNvPr>
          <p:cNvSpPr txBox="1">
            <a:spLocks/>
          </p:cNvSpPr>
          <p:nvPr/>
        </p:nvSpPr>
        <p:spPr>
          <a:xfrm>
            <a:off x="3469246" y="4300716"/>
            <a:ext cx="9786082" cy="2176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Procesor Intel </a:t>
            </a:r>
            <a:r>
              <a:rPr lang="pl-PL" dirty="0" err="1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Core</a:t>
            </a: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 i5-1235U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16 GB pamięci 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Dysk SSD 512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Ekran 14” Full 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Do 8h pracy na baterii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Windows 11 PRO EDU</a:t>
            </a:r>
            <a:endParaRPr lang="pl-PL" dirty="0">
              <a:solidFill>
                <a:schemeClr val="bg1"/>
              </a:solidFill>
              <a:latin typeface="Hepta Slab" pitchFamily="2" charset="-18"/>
              <a:cs typeface="Hepta Slab" pitchFamily="2" charset="-1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469246" y="3297464"/>
            <a:ext cx="4283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smtClean="0">
                <a:solidFill>
                  <a:schemeClr val="accent5">
                    <a:lumMod val="50000"/>
                  </a:schemeClr>
                </a:solidFill>
                <a:latin typeface="Hepta Slab"/>
              </a:rPr>
              <a:t>2500 zł brutto</a:t>
            </a:r>
          </a:p>
          <a:p>
            <a:endParaRPr lang="pl-PL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4706721"/>
            <a:ext cx="2113354" cy="66570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3" y="3744178"/>
            <a:ext cx="2174347" cy="72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7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 rogami ściętymi po przekątnej 3"/>
          <p:cNvSpPr/>
          <p:nvPr/>
        </p:nvSpPr>
        <p:spPr>
          <a:xfrm>
            <a:off x="0" y="2790372"/>
            <a:ext cx="12192000" cy="4067628"/>
          </a:xfrm>
          <a:prstGeom prst="snip2DiagRect">
            <a:avLst>
              <a:gd name="adj1" fmla="val 0"/>
              <a:gd name="adj2" fmla="val 18119"/>
            </a:avLst>
          </a:prstGeom>
          <a:solidFill>
            <a:srgbClr val="45C0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400" dirty="0"/>
          </a:p>
        </p:txBody>
      </p:sp>
      <p:sp>
        <p:nvSpPr>
          <p:cNvPr id="8" name="Tytuł 1">
            <a:extLst>
              <a:ext uri="{FF2B5EF4-FFF2-40B4-BE49-F238E27FC236}">
                <a16:creationId xmlns="" xmlns:a16="http://schemas.microsoft.com/office/drawing/2014/main" id="{776CDC1D-CB2E-B887-CB87-FE609ED629E5}"/>
              </a:ext>
            </a:extLst>
          </p:cNvPr>
          <p:cNvSpPr txBox="1">
            <a:spLocks/>
          </p:cNvSpPr>
          <p:nvPr/>
        </p:nvSpPr>
        <p:spPr>
          <a:xfrm>
            <a:off x="848043" y="759781"/>
            <a:ext cx="10495913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solidFill>
                  <a:srgbClr val="0070C0"/>
                </a:solidFill>
                <a:latin typeface="Montserrat SemiBold" pitchFamily="2" charset="-18"/>
              </a:rPr>
              <a:t>Lenovo </a:t>
            </a:r>
            <a:r>
              <a:rPr lang="pl-PL" sz="5000" b="1" dirty="0" err="1">
                <a:solidFill>
                  <a:srgbClr val="0070C0"/>
                </a:solidFill>
                <a:latin typeface="Montserrat SemiBold" pitchFamily="2" charset="-18"/>
              </a:rPr>
              <a:t>ThinkBook</a:t>
            </a:r>
            <a:r>
              <a:rPr lang="pl-PL" sz="5000" b="1" dirty="0">
                <a:solidFill>
                  <a:srgbClr val="0070C0"/>
                </a:solidFill>
                <a:latin typeface="Montserrat SemiBold" pitchFamily="2" charset="-18"/>
              </a:rPr>
              <a:t> </a:t>
            </a:r>
            <a:r>
              <a:rPr lang="pl-PL" sz="5000" b="1" dirty="0" smtClean="0">
                <a:solidFill>
                  <a:srgbClr val="0070C0"/>
                </a:solidFill>
                <a:latin typeface="Montserrat SemiBold" pitchFamily="2" charset="-18"/>
              </a:rPr>
              <a:t>15 </a:t>
            </a:r>
            <a:r>
              <a:rPr lang="pl-PL" sz="5000" b="1" dirty="0">
                <a:solidFill>
                  <a:srgbClr val="0070C0"/>
                </a:solidFill>
                <a:latin typeface="Montserrat SemiBold" pitchFamily="2" charset="-18"/>
              </a:rPr>
              <a:t>G4 </a:t>
            </a:r>
            <a:r>
              <a:rPr lang="pl-PL" sz="5000" b="1" dirty="0" smtClean="0">
                <a:solidFill>
                  <a:srgbClr val="0070C0"/>
                </a:solidFill>
                <a:latin typeface="Montserrat SemiBold" pitchFamily="2" charset="-18"/>
              </a:rPr>
              <a:t>IAP</a:t>
            </a:r>
            <a:endParaRPr lang="pl-PL" sz="5000" b="1" dirty="0">
              <a:solidFill>
                <a:srgbClr val="0070C0"/>
              </a:solidFill>
              <a:latin typeface="Montserrat SemiBold" pitchFamily="2" charset="-18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1" name="Symbol zastępczy tekstu 2">
            <a:extLst>
              <a:ext uri="{FF2B5EF4-FFF2-40B4-BE49-F238E27FC236}">
                <a16:creationId xmlns="" xmlns:a16="http://schemas.microsoft.com/office/drawing/2014/main" id="{AD57A785-38C2-010E-61D1-CD865BC60EBC}"/>
              </a:ext>
            </a:extLst>
          </p:cNvPr>
          <p:cNvSpPr txBox="1">
            <a:spLocks/>
          </p:cNvSpPr>
          <p:nvPr/>
        </p:nvSpPr>
        <p:spPr>
          <a:xfrm>
            <a:off x="3469246" y="4300716"/>
            <a:ext cx="9786082" cy="2176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Procesor Intel </a:t>
            </a:r>
            <a:r>
              <a:rPr lang="pl-PL" dirty="0" err="1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Core</a:t>
            </a: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 i5-1235U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16 GB pamięci 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Dysk SSD 512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Ekran 15,6” Full 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Do 8h pracy na baterii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  <a:latin typeface="Hepta Slab" pitchFamily="2" charset="-18"/>
                <a:cs typeface="Hepta Slab" pitchFamily="2" charset="-18"/>
              </a:rPr>
              <a:t>Windows 11 PRO EDU</a:t>
            </a:r>
            <a:endParaRPr lang="pl-PL" dirty="0">
              <a:solidFill>
                <a:schemeClr val="bg1"/>
              </a:solidFill>
              <a:latin typeface="Hepta Slab" pitchFamily="2" charset="-18"/>
              <a:cs typeface="Hepta Slab" pitchFamily="2" charset="-1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469246" y="3297464"/>
            <a:ext cx="4283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smtClean="0">
                <a:solidFill>
                  <a:schemeClr val="accent5">
                    <a:lumMod val="50000"/>
                  </a:schemeClr>
                </a:solidFill>
                <a:latin typeface="Hepta Slab"/>
              </a:rPr>
              <a:t>2500 zł brutto</a:t>
            </a:r>
          </a:p>
          <a:p>
            <a:endParaRPr lang="pl-PL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4706721"/>
            <a:ext cx="2113354" cy="66570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3" y="3744178"/>
            <a:ext cx="2174347" cy="7210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3" b="89905" l="8868" r="90314">
                        <a14:foregroundMark x1="16508" y1="33561" x2="42292" y2="49113"/>
                        <a14:foregroundMark x1="26467" y1="54980" x2="19782" y2="37244"/>
                        <a14:foregroundMark x1="18417" y1="40246" x2="25648" y2="59209"/>
                        <a14:foregroundMark x1="15825" y1="38881" x2="15825" y2="38881"/>
                        <a14:foregroundMark x1="30832" y1="31651" x2="30832" y2="31651"/>
                        <a14:foregroundMark x1="32879" y1="27558" x2="56753" y2="27558"/>
                        <a14:foregroundMark x1="48977" y1="24693" x2="58390" y2="42156"/>
                        <a14:foregroundMark x1="48158" y1="24693" x2="33697" y2="51432"/>
                        <a14:foregroundMark x1="32333" y1="48022" x2="32333" y2="48022"/>
                        <a14:foregroundMark x1="33697" y1="48022" x2="33697" y2="48022"/>
                        <a14:foregroundMark x1="35334" y1="47476" x2="35334" y2="47476"/>
                        <a14:foregroundMark x1="90314" y1="59345" x2="90314" y2="59345"/>
                        <a14:foregroundMark x1="87585" y1="57844" x2="87585" y2="57844"/>
                        <a14:foregroundMark x1="86494" y1="57162" x2="86494" y2="57162"/>
                        <a14:foregroundMark x1="53615" y1="44338" x2="53615" y2="44338"/>
                        <a14:foregroundMark x1="8868" y1="26057" x2="8868" y2="26057"/>
                        <a14:foregroundMark x1="27012" y1="31924" x2="27012" y2="31924"/>
                        <a14:foregroundMark x1="54980" y1="44065" x2="54980" y2="44065"/>
                        <a14:foregroundMark x1="32333" y1="49523" x2="32333" y2="49523"/>
                        <a14:foregroundMark x1="58254" y1="39836" x2="58254" y2="39836"/>
                        <a14:foregroundMark x1="57981" y1="42428" x2="57981" y2="42428"/>
                        <a14:foregroundMark x1="84720" y1="56344" x2="84720" y2="56344"/>
                        <a14:foregroundMark x1="88131" y1="57981" x2="88131" y2="57981"/>
                        <a14:foregroundMark x1="88677" y1="58390" x2="84447" y2="5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39" y="2627572"/>
            <a:ext cx="4393228" cy="43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9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1255072" y="1189448"/>
            <a:ext cx="9669153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Dzięki naszej współpracy z firmą Lenovo możemy zaoferować Państwu te laptopy w wyjątkowo atrakcyjnych cenach.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Cena pozwala zrealizować zakup na całą kwotę bonu, bez dopłaty z własnej kieszeni. Jednocześnie otrzymują Państwo sprzęt o znacznie większej wartości.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776CDC1D-CB2E-B887-CB87-FE609ED629E5}"/>
              </a:ext>
            </a:extLst>
          </p:cNvPr>
          <p:cNvSpPr txBox="1">
            <a:spLocks/>
          </p:cNvSpPr>
          <p:nvPr/>
        </p:nvSpPr>
        <p:spPr>
          <a:xfrm>
            <a:off x="1590470" y="2393620"/>
            <a:ext cx="914936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Montserrat SemiBold" pitchFamily="2" charset="-18"/>
              </a:rPr>
              <a:t>Lenovo </a:t>
            </a:r>
            <a:r>
              <a:rPr lang="pl-PL" sz="4000" b="1" dirty="0" err="1">
                <a:solidFill>
                  <a:srgbClr val="0070C0"/>
                </a:solidFill>
                <a:latin typeface="Montserrat SemiBold" pitchFamily="2" charset="-18"/>
              </a:rPr>
              <a:t>ThinkBook</a:t>
            </a:r>
            <a:r>
              <a:rPr lang="pl-PL" sz="4000" b="1" dirty="0">
                <a:solidFill>
                  <a:srgbClr val="0070C0"/>
                </a:solidFill>
                <a:latin typeface="Montserrat SemiBold" pitchFamily="2" charset="-18"/>
              </a:rPr>
              <a:t> </a:t>
            </a:r>
            <a:r>
              <a:rPr lang="pl-PL" sz="4000" b="1" dirty="0" smtClean="0">
                <a:solidFill>
                  <a:srgbClr val="0070C0"/>
                </a:solidFill>
                <a:latin typeface="Montserrat SemiBold" pitchFamily="2" charset="-18"/>
              </a:rPr>
              <a:t>15 </a:t>
            </a:r>
            <a:r>
              <a:rPr lang="pl-PL" sz="4000" b="1" dirty="0">
                <a:solidFill>
                  <a:srgbClr val="0070C0"/>
                </a:solidFill>
                <a:latin typeface="Montserrat SemiBold" pitchFamily="2" charset="-18"/>
              </a:rPr>
              <a:t>G4 </a:t>
            </a:r>
            <a:r>
              <a:rPr lang="pl-PL" sz="4000" b="1" dirty="0" smtClean="0">
                <a:solidFill>
                  <a:srgbClr val="0070C0"/>
                </a:solidFill>
                <a:latin typeface="Montserrat SemiBold" pitchFamily="2" charset="-18"/>
              </a:rPr>
              <a:t>IAP</a:t>
            </a:r>
            <a:endParaRPr lang="pl-PL" sz="4000" b="1" dirty="0">
              <a:solidFill>
                <a:srgbClr val="0070C0"/>
              </a:solidFill>
              <a:latin typeface="Montserrat SemiBold" pitchFamily="2" charset="-18"/>
            </a:endParaRPr>
          </a:p>
        </p:txBody>
      </p:sp>
      <p:pic>
        <p:nvPicPr>
          <p:cNvPr id="1027" name="Obraz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72" y="4770849"/>
            <a:ext cx="2279623" cy="52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1255072" y="3908600"/>
            <a:ext cx="2419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solidFill>
                  <a:schemeClr val="accent5">
                    <a:lumMod val="50000"/>
                  </a:schemeClr>
                </a:solidFill>
                <a:latin typeface="Hepta Slab"/>
              </a:rPr>
              <a:t>2500 zł</a:t>
            </a:r>
          </a:p>
          <a:p>
            <a:endParaRPr lang="pl-PL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915587" y="3862009"/>
            <a:ext cx="338714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b="1" dirty="0" smtClean="0">
                <a:solidFill>
                  <a:schemeClr val="accent5">
                    <a:lumMod val="50000"/>
                  </a:schemeClr>
                </a:solidFill>
                <a:latin typeface="Hepta Slab"/>
              </a:rPr>
              <a:t>od 3599 zł</a:t>
            </a:r>
          </a:p>
          <a:p>
            <a:r>
              <a:rPr lang="pl-PL" sz="2000" b="1" dirty="0" smtClean="0">
                <a:solidFill>
                  <a:schemeClr val="accent5">
                    <a:lumMod val="50000"/>
                  </a:schemeClr>
                </a:solidFill>
              </a:rPr>
              <a:t>W konkurencyjnych sklepach*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331087" y="6211216"/>
            <a:ext cx="11668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i="1" dirty="0" smtClean="0">
                <a:latin typeface="Hepta Slab"/>
              </a:rPr>
              <a:t>*Źródło: Porównywarka Ceneo.pl, stan na dzień 27.10.2023</a:t>
            </a:r>
            <a:endParaRPr lang="pl-PL" i="1" dirty="0">
              <a:latin typeface="Hepta Slab"/>
            </a:endParaRPr>
          </a:p>
        </p:txBody>
      </p:sp>
    </p:spTree>
    <p:extLst>
      <p:ext uri="{BB962C8B-B14F-4D97-AF65-F5344CB8AC3E}">
        <p14:creationId xmlns:p14="http://schemas.microsoft.com/office/powerpoint/2010/main" val="34901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5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453916" y="571121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Montserrat SemiBold" pitchFamily="2" charset="-18"/>
              </a:rPr>
              <a:t>Pełna oferta laptopów dostępna też w naszej ulotce</a:t>
            </a:r>
            <a:endParaRPr lang="pl-PL" sz="5000" b="1" dirty="0">
              <a:latin typeface="Montserrat SemiBold" pitchFamily="2" charset="-18"/>
            </a:endParaRPr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25943"/>
              </p:ext>
            </p:extLst>
          </p:nvPr>
        </p:nvGraphicFramePr>
        <p:xfrm>
          <a:off x="3818572" y="2034409"/>
          <a:ext cx="5358609" cy="7080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5" imgW="5724038" imgH="7562536" progId="Acrobat.Document.DC">
                  <p:embed/>
                </p:oleObj>
              </mc:Choice>
              <mc:Fallback>
                <p:oleObj name="Acrobat Document" r:id="rId5" imgW="5724038" imgH="75625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8572" y="2034409"/>
                        <a:ext cx="5358609" cy="7080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7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6095896" y="2373303"/>
            <a:ext cx="6096104" cy="4484697"/>
          </a:xfrm>
          <a:prstGeom prst="roundRect">
            <a:avLst>
              <a:gd name="adj" fmla="val 0"/>
            </a:avLst>
          </a:prstGeom>
          <a:solidFill>
            <a:srgbClr val="45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428297" y="803643"/>
            <a:ext cx="1146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0070C0"/>
                </a:solidFill>
                <a:latin typeface="Montserrat SemiBold" pitchFamily="2" charset="-18"/>
                <a:ea typeface="+mj-ea"/>
                <a:cs typeface="+mj-cs"/>
              </a:rPr>
              <a:t>JAK ZŁOŻYĆ ZAMÓWIENIE NA LAPTOP DLA NAUCZYCIELA</a:t>
            </a:r>
          </a:p>
          <a:p>
            <a:pPr algn="ctr"/>
            <a:r>
              <a:rPr lang="pl-PL" sz="3200" b="1" dirty="0">
                <a:solidFill>
                  <a:srgbClr val="0070C0"/>
                </a:solidFill>
                <a:latin typeface="Montserrat SemiBold" pitchFamily="2" charset="-18"/>
                <a:ea typeface="+mj-ea"/>
                <a:cs typeface="+mj-cs"/>
              </a:rPr>
              <a:t>Z WYKORZYSTANIEM BONU 2 500 zł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590239" y="2177787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 smtClean="0">
                <a:latin typeface="Montserrat SemiBold" pitchFamily="2" charset="-18"/>
              </a:rPr>
              <a:t>1. Wybierz </a:t>
            </a:r>
            <a:r>
              <a:rPr lang="pl-PL" sz="2500" b="1" dirty="0">
                <a:latin typeface="Montserrat SemiBold" pitchFamily="2" charset="-18"/>
              </a:rPr>
              <a:t>model laptopa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590239" y="3558364"/>
            <a:ext cx="4961329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Wszystkie modele spełniające wymagania programu oznaczone są logo projektu i znajdują się w kategorii „Laptop dla nauczyciela”.</a:t>
            </a:r>
          </a:p>
          <a:p>
            <a:pPr algn="just"/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749" y="3020361"/>
            <a:ext cx="5964398" cy="31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0" y="2152651"/>
            <a:ext cx="6096104" cy="4705350"/>
          </a:xfrm>
          <a:prstGeom prst="roundRect">
            <a:avLst>
              <a:gd name="adj" fmla="val 0"/>
            </a:avLst>
          </a:prstGeom>
          <a:solidFill>
            <a:srgbClr val="45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6470881" y="1910828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Montserrat SemiBold" pitchFamily="2" charset="-18"/>
              </a:rPr>
              <a:t>2. Dodaj laptopa do koszyka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6533839" y="3297272"/>
            <a:ext cx="4961329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Kliknij na przycisk dodaj „Dodaj do koszyka.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W koszyku może się 1 sztuka laptopa kwalifikującego się do bonu.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22" y="2314270"/>
            <a:ext cx="5087060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6095896" y="1552574"/>
            <a:ext cx="6096104" cy="5305425"/>
          </a:xfrm>
          <a:prstGeom prst="roundRect">
            <a:avLst>
              <a:gd name="adj" fmla="val 0"/>
            </a:avLst>
          </a:prstGeom>
          <a:solidFill>
            <a:srgbClr val="45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533089" y="1708299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Montserrat SemiBold" pitchFamily="2" charset="-18"/>
              </a:rPr>
              <a:t>3. </a:t>
            </a:r>
            <a:r>
              <a:rPr lang="pl-PL" sz="2500" b="1" dirty="0" smtClean="0">
                <a:latin typeface="Montserrat SemiBold" pitchFamily="2" charset="-18"/>
              </a:rPr>
              <a:t>Wprowadź numer bonu</a:t>
            </a:r>
            <a:endParaRPr lang="pl-PL" sz="2500" b="1" dirty="0">
              <a:latin typeface="Montserrat SemiBold" pitchFamily="2" charset="-18"/>
            </a:endParaRPr>
          </a:p>
        </p:txBody>
      </p:sp>
      <p:sp>
        <p:nvSpPr>
          <p:cNvPr id="13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533089" y="3487772"/>
            <a:ext cx="4961329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W otwartej zakładce zaznacz „Chcę skorzystać z bonu dla nauczyciela”.</a:t>
            </a:r>
          </a:p>
          <a:p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W polu poniżej wpisz otrzymany mailowo numer bonu i kliknij „Potwierdź numer bonu”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037" y="1766545"/>
            <a:ext cx="3400900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8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0" y="2152651"/>
            <a:ext cx="6096104" cy="4705350"/>
          </a:xfrm>
          <a:prstGeom prst="roundRect">
            <a:avLst>
              <a:gd name="adj" fmla="val 0"/>
            </a:avLst>
          </a:prstGeom>
          <a:solidFill>
            <a:srgbClr val="45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6610039" y="1020973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Montserrat SemiBold" pitchFamily="2" charset="-18"/>
              </a:rPr>
              <a:t>4. Potwierdź kod SMS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6610039" y="2697197"/>
            <a:ext cx="4961329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Jeżeli numer bonu jest prawidłowy, pojawi się dodatkowe okno, w którym należy wpisać kod SMS otrzymany na numer telefonu podany we wniosku. Następnie kliknij „Potwierdź kod SMS”.</a:t>
            </a:r>
          </a:p>
          <a:p>
            <a:pPr algn="just"/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algn="just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Przed zatwierdzeniem SMS, możesz jeszcze wycofać bon przyciskiem „Anuluj”, np. jeżeli chcesz zmienić model.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470" y="3219825"/>
            <a:ext cx="3767163" cy="84069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270" y="5543513"/>
            <a:ext cx="1324160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20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6095896" y="1552574"/>
            <a:ext cx="6096104" cy="5305425"/>
          </a:xfrm>
          <a:prstGeom prst="roundRect">
            <a:avLst>
              <a:gd name="adj" fmla="val 0"/>
            </a:avLst>
          </a:prstGeom>
          <a:solidFill>
            <a:srgbClr val="45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533089" y="1708299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>
                <a:latin typeface="Montserrat SemiBold" pitchFamily="2" charset="-18"/>
              </a:rPr>
              <a:t>5. Przejdź do kasy (bez dopłaty)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533089" y="3250468"/>
            <a:ext cx="4961329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W przypadku zakupu laptopa za kwotę 2500 zł lub mniejszą, po kliknięciu „Przejdź do kasy” możesz przejść do uzupełnienia danych i finalizacji zamówienia. Kliknij </a:t>
            </a:r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„Zamów i zapłać”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. Kwota zapłaty wyniesie 0 zł i nie musisz wybierać sposobu płatności.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588" y="2800133"/>
            <a:ext cx="3658111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4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0" y="2152651"/>
            <a:ext cx="6096104" cy="4705350"/>
          </a:xfrm>
          <a:prstGeom prst="roundRect">
            <a:avLst>
              <a:gd name="adj" fmla="val 0"/>
            </a:avLst>
          </a:prstGeom>
          <a:solidFill>
            <a:srgbClr val="45C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6610039" y="1020973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500" b="1" dirty="0" smtClean="0">
                <a:latin typeface="Montserrat SemiBold" pitchFamily="2" charset="-18"/>
              </a:rPr>
              <a:t>6. Przejść do kasy (z dopłatą)</a:t>
            </a:r>
          </a:p>
        </p:txBody>
      </p:sp>
      <p:sp>
        <p:nvSpPr>
          <p:cNvPr id="13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6610039" y="2697197"/>
            <a:ext cx="4961329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Jeżeli wybrałeś laptopa droższego niż 2500,00 zł wybierz formę płatności, za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pomocą której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dopłacisz różnicę.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41" y="2752573"/>
            <a:ext cx="4871621" cy="35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E6356A36-39F8-9649-7FE8-63EE8AF261E8}"/>
              </a:ext>
            </a:extLst>
          </p:cNvPr>
          <p:cNvSpPr txBox="1">
            <a:spLocks/>
          </p:cNvSpPr>
          <p:nvPr/>
        </p:nvSpPr>
        <p:spPr>
          <a:xfrm>
            <a:off x="26893" y="571121"/>
            <a:ext cx="12840673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 smtClean="0">
                <a:latin typeface="Montserrat SemiBold" pitchFamily="2" charset="-18"/>
              </a:rPr>
              <a:t>Podstawy prawne programu</a:t>
            </a:r>
            <a:endParaRPr lang="pl-PL" sz="4800" b="1" dirty="0">
              <a:latin typeface="Montserrat SemiBold" pitchFamily="2" charset="-18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993693" y="2776071"/>
            <a:ext cx="89070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pl-PL" b="1" dirty="0" smtClean="0"/>
              <a:t>Ustawa z dnia 7 lipca 2023 r. o wsparciu rozwoju kompetencji cyfrowych uczniów i nauczycieli (Dz. U. 2023 poz. 1369)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pl-PL" b="1" dirty="0" smtClean="0"/>
              <a:t>Rozporządzenie Ministra </a:t>
            </a:r>
            <a:r>
              <a:rPr lang="pl-PL" b="1" dirty="0" err="1" smtClean="0"/>
              <a:t>Cyfryzacj</a:t>
            </a:r>
            <a:r>
              <a:rPr lang="pl-PL" b="1" dirty="0" smtClean="0"/>
              <a:t> z dnia 28 września 2023 r. w sprawie określenia grup nauczycieli, wychowawców i innych pracowników pedagogicznych uprawnionych do otrzymania wsparcia sfinansowanego ze środków publicznych (Dz. U. 2023 poz. 2071)</a:t>
            </a:r>
            <a:endParaRPr lang="pl-PL" b="1" dirty="0"/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pl-PL" b="1" dirty="0" smtClean="0"/>
              <a:t>Rozporządzenie Ministra Edukacji i Nauki z dnia 28 grudnia 2022 r. zmieniające rozporządzenie w sprawie podstawowych warunków niezbędnych do realizacji przez szkoły i nauczycieli zadań dydaktycznych, wychowawczych i opiekuńczych oraz programów nauczania (Dz. U. 2022 poz. 2811)</a:t>
            </a:r>
          </a:p>
          <a:p>
            <a:pPr marL="342900" indent="-342900">
              <a:buFontTx/>
              <a:buAutoNum type="arabicPeriod"/>
            </a:pP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3990103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039340" y="21992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000" b="1" dirty="0" smtClean="0">
                <a:latin typeface="Be Vietnam Pro" pitchFamily="2" charset="-18"/>
              </a:rPr>
              <a:t>Więcej informacji</a:t>
            </a:r>
            <a:endParaRPr lang="pl-PL" sz="5000" b="1" dirty="0">
              <a:latin typeface="Be Vietnam Pro" pitchFamily="2" charset="-18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7" y="3882045"/>
            <a:ext cx="2677803" cy="57027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819400" y="2569839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5"/>
              </a:rPr>
              <a:t>https://insgrafdigital.pl/blog/dofinansowanie-laptop-dla-nauczyciela/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19400" y="3843365"/>
            <a:ext cx="708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6"/>
              </a:rPr>
              <a:t>https://mojebambino.pl/blog/index.php/2023/07/20/laptop-dla-nauczyciela-o-projekcie/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67" y="4684447"/>
            <a:ext cx="1008063" cy="1008063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2819400" y="5881722"/>
            <a:ext cx="267236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b="1" dirty="0" smtClean="0">
                <a:latin typeface="Hepta Slab"/>
              </a:rPr>
              <a:t>/</a:t>
            </a:r>
            <a:r>
              <a:rPr lang="pl-PL" sz="2500" b="1" dirty="0" err="1" smtClean="0">
                <a:latin typeface="Hepta Slab"/>
              </a:rPr>
              <a:t>insgrafdigital</a:t>
            </a:r>
            <a:endParaRPr lang="pl-PL" sz="2500" b="1" dirty="0">
              <a:latin typeface="Hepta Slab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52089" y="5883344"/>
            <a:ext cx="296933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500" b="1" dirty="0">
                <a:latin typeface="Hepta Slab"/>
              </a:rPr>
              <a:t>/@</a:t>
            </a:r>
            <a:r>
              <a:rPr lang="pl-PL" sz="2500" b="1" dirty="0" err="1">
                <a:latin typeface="Hepta Slab"/>
              </a:rPr>
              <a:t>InsGrafDIGITAL</a:t>
            </a:r>
            <a:endParaRPr lang="pl-PL" sz="2500" b="1" dirty="0">
              <a:latin typeface="Hepta Slab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117" y="4838346"/>
            <a:ext cx="1233284" cy="854164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87" y="2577903"/>
            <a:ext cx="2028825" cy="47625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4759" y="1939434"/>
            <a:ext cx="1630141" cy="1630141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4609" y="3478187"/>
            <a:ext cx="1801291" cy="1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05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055" y="114300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E6356A36-39F8-9649-7FE8-63EE8AF261E8}"/>
              </a:ext>
            </a:extLst>
          </p:cNvPr>
          <p:cNvSpPr txBox="1">
            <a:spLocks/>
          </p:cNvSpPr>
          <p:nvPr/>
        </p:nvSpPr>
        <p:spPr>
          <a:xfrm>
            <a:off x="-384524" y="571121"/>
            <a:ext cx="12840673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400" b="1" dirty="0">
                <a:latin typeface="Montserrat SemiBold" pitchFamily="2" charset="-18"/>
              </a:rPr>
              <a:t>Kto może skorzystać z dofinansowania?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401246" y="2103437"/>
            <a:ext cx="112691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600" b="1" dirty="0" smtClean="0">
                <a:latin typeface="Hepta Slab"/>
              </a:rPr>
              <a:t>W ramach pierwszej odsłony programu o dofinansowanie zakupu laptopa wnioskować mogą cztery grupy:</a:t>
            </a:r>
          </a:p>
          <a:p>
            <a:pPr algn="just">
              <a:spcAft>
                <a:spcPts val="1200"/>
              </a:spcAft>
            </a:pPr>
            <a:r>
              <a:rPr lang="pl-PL" sz="1600" dirty="0" smtClean="0">
                <a:latin typeface="Hepta Slab"/>
              </a:rPr>
              <a:t>1) wychowawcy i nauczyciele wykładający wszystkie przedmioty w klasach IV–VIII publicznych szkół podstawowych;</a:t>
            </a:r>
          </a:p>
          <a:p>
            <a:pPr algn="just">
              <a:spcAft>
                <a:spcPts val="1200"/>
              </a:spcAft>
            </a:pPr>
            <a:r>
              <a:rPr lang="pl-PL" sz="1600" dirty="0" smtClean="0">
                <a:latin typeface="Hepta Slab"/>
              </a:rPr>
              <a:t>2) wychowawcy i nauczyciele wykładający wszystkie przedmioty w klasach IV–VIII niepublicznych szkół podstawowych;</a:t>
            </a:r>
          </a:p>
          <a:p>
            <a:pPr algn="just">
              <a:spcAft>
                <a:spcPts val="1200"/>
              </a:spcAft>
            </a:pPr>
            <a:r>
              <a:rPr lang="pl-PL" sz="1600" dirty="0" smtClean="0">
                <a:latin typeface="Hepta Slab"/>
              </a:rPr>
              <a:t>3) wychowawcy i nauczyciele wykładający wszystkie przedmioty w klasach odpowiadających klasom IV–VIII szkoły podstawowej w publicznych szkołach artystycznych, a także w niepublicznych szkołach artystycznych posiadających uprawnienia publicznej szkoły artystycznej;</a:t>
            </a:r>
          </a:p>
          <a:p>
            <a:pPr algn="just">
              <a:spcAft>
                <a:spcPts val="1200"/>
              </a:spcAft>
            </a:pPr>
            <a:r>
              <a:rPr lang="pl-PL" sz="1600" dirty="0" smtClean="0">
                <a:latin typeface="Hepta Slab"/>
              </a:rPr>
              <a:t>4) inni niż nauczyciele i wychowawcy pracownicy pedagogiczni w publicznych i niepublicznych szkołach podstawowych oraz w publicznych szkołach artystycznych, a także w niepublicznych szkołach artystycznych posiadających uprawnienia publicznej szkoły artystycznej, przyporządkowani do klas IV–VIII w publicznych i niepublicznych szkołach podstawowych lub do klas odpowiadających klasom IV–VIII szkoły podstawowej w publicznych szkołach artystycznych, a także w niepublicznych szkołach artystycznych posiadających uprawnienia publicznej szkoły artystycznej.</a:t>
            </a:r>
          </a:p>
          <a:p>
            <a:pPr algn="just">
              <a:spcAft>
                <a:spcPts val="1200"/>
              </a:spcAft>
            </a:pPr>
            <a:endParaRPr lang="pl-PL" sz="1600" dirty="0" smtClean="0">
              <a:latin typeface="Hepta Slab"/>
            </a:endParaRPr>
          </a:p>
          <a:p>
            <a:pPr algn="just">
              <a:spcAft>
                <a:spcPts val="1200"/>
              </a:spcAft>
            </a:pPr>
            <a:r>
              <a:rPr lang="pl-PL" sz="1600" i="1" dirty="0" smtClean="0">
                <a:latin typeface="Hepta Slab"/>
              </a:rPr>
              <a:t>Źródło: </a:t>
            </a:r>
            <a:r>
              <a:rPr lang="pl-PL" sz="1600" i="1" dirty="0" smtClean="0"/>
              <a:t>Rozporządzenie Ministra Cyfryzacji z dnia 28 września 2023 r. w sprawie określenia grup nauczycieli, wychowawców i innych pracowników pedagogicznych uprawnionych do otrzymania wsparcia sfinansowanego ze środków publicznych (Dz. U. poz. 2071)</a:t>
            </a:r>
            <a:endParaRPr lang="pl-PL" sz="1600" i="1" dirty="0">
              <a:latin typeface="Hepta Slab"/>
            </a:endParaRPr>
          </a:p>
        </p:txBody>
      </p:sp>
    </p:spTree>
    <p:extLst>
      <p:ext uri="{BB962C8B-B14F-4D97-AF65-F5344CB8AC3E}">
        <p14:creationId xmlns:p14="http://schemas.microsoft.com/office/powerpoint/2010/main" val="1752145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E6356A36-39F8-9649-7FE8-63EE8AF261E8}"/>
              </a:ext>
            </a:extLst>
          </p:cNvPr>
          <p:cNvSpPr txBox="1">
            <a:spLocks/>
          </p:cNvSpPr>
          <p:nvPr/>
        </p:nvSpPr>
        <p:spPr>
          <a:xfrm>
            <a:off x="-384524" y="571121"/>
            <a:ext cx="12840673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>
                <a:latin typeface="Montserrat SemiBold" pitchFamily="2" charset="-18"/>
              </a:rPr>
              <a:t>Terminy składania wniosków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401246" y="2103437"/>
            <a:ext cx="112691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l-PL" sz="1600" b="1" dirty="0">
                <a:latin typeface="Hepta Slab"/>
              </a:rPr>
              <a:t>Zgodnie z rozporządzeniem Ministra Cyfryzacji, obowiązują następujące terminy na składanie wniosków.</a:t>
            </a:r>
          </a:p>
          <a:p>
            <a:pPr algn="just">
              <a:spcAft>
                <a:spcPts val="1200"/>
              </a:spcAft>
            </a:pPr>
            <a:r>
              <a:rPr lang="pl-PL" sz="1600" b="1" dirty="0">
                <a:latin typeface="Hepta Slab"/>
              </a:rPr>
              <a:t>Od 10 października do 9 listopada 2023 r. </a:t>
            </a:r>
            <a:r>
              <a:rPr lang="pl-PL" sz="1600" dirty="0">
                <a:latin typeface="Hepta Slab"/>
              </a:rPr>
              <a:t>– wnioski mogą składać wychowawcy i nauczyciele, którzy nauczają przedmiotów w klasach IV–VIII w publicznych szkołach podstawowych.</a:t>
            </a:r>
          </a:p>
          <a:p>
            <a:pPr algn="just">
              <a:spcAft>
                <a:spcPts val="1200"/>
              </a:spcAft>
            </a:pPr>
            <a:r>
              <a:rPr lang="pl-PL" sz="1600" b="1" dirty="0">
                <a:latin typeface="Hepta Slab"/>
              </a:rPr>
              <a:t>Od 11 października do 10 listopada 2023 r. </a:t>
            </a:r>
            <a:r>
              <a:rPr lang="pl-PL" sz="1600" dirty="0">
                <a:latin typeface="Hepta Slab"/>
              </a:rPr>
              <a:t>– wnioski mogą składać wychowawcy i nauczyciele, którzy nauczają przedmiotów w klasach IV–VIII niepublicznych szkół podstawowych.</a:t>
            </a:r>
          </a:p>
          <a:p>
            <a:pPr algn="just">
              <a:spcAft>
                <a:spcPts val="1200"/>
              </a:spcAft>
            </a:pPr>
            <a:r>
              <a:rPr lang="pl-PL" sz="1600" b="1" dirty="0">
                <a:latin typeface="Hepta Slab"/>
              </a:rPr>
              <a:t>Od 12 października do 11 listopada 2023 r. </a:t>
            </a:r>
            <a:r>
              <a:rPr lang="pl-PL" sz="1600" dirty="0">
                <a:latin typeface="Hepta Slab"/>
              </a:rPr>
              <a:t>– wnioski mogą składać wychowawcy i nauczyciele, którzy nauczają przedmiotów w klasach odpowiadających klasom IV–VIII szkoły podstawowej w publicznych szkołach artystycznych i w niepublicznych szkołach artystycznych, które mają uprawnienia publicznej szkoły artystycznej.</a:t>
            </a:r>
          </a:p>
          <a:p>
            <a:pPr algn="just">
              <a:spcAft>
                <a:spcPts val="1200"/>
              </a:spcAft>
            </a:pPr>
            <a:r>
              <a:rPr lang="pl-PL" sz="1600" b="1" dirty="0">
                <a:latin typeface="Hepta Slab"/>
              </a:rPr>
              <a:t>Od 13 października do 12 listopada 2023 r</a:t>
            </a:r>
            <a:r>
              <a:rPr lang="pl-PL" sz="1600" dirty="0">
                <a:latin typeface="Hepta Slab"/>
              </a:rPr>
              <a:t>. – wnioski mogą składać pracownicy pedagogiczni w klasach IV–VIII </a:t>
            </a:r>
            <a:r>
              <a:rPr lang="pl-PL" sz="1600" dirty="0" smtClean="0">
                <a:latin typeface="Hepta Slab"/>
              </a:rPr>
              <a:t>z: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Hepta Slab"/>
              </a:rPr>
              <a:t>publicznych </a:t>
            </a:r>
            <a:r>
              <a:rPr lang="pl-PL" sz="1600" dirty="0">
                <a:latin typeface="Hepta Slab"/>
              </a:rPr>
              <a:t>i niepublicznych szkół </a:t>
            </a:r>
            <a:r>
              <a:rPr lang="pl-PL" sz="1600" dirty="0" smtClean="0">
                <a:latin typeface="Hepta Slab"/>
              </a:rPr>
              <a:t>podstawowych,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Hepta Slab"/>
              </a:rPr>
              <a:t>publicznych </a:t>
            </a:r>
            <a:r>
              <a:rPr lang="pl-PL" sz="1600" dirty="0">
                <a:latin typeface="Hepta Slab"/>
              </a:rPr>
              <a:t>szkół artystycznych,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latin typeface="Hepta Slab"/>
              </a:rPr>
              <a:t>niepublicznych szkół artystycznych, które mają uprawnienia publicznej szkoły artystycznej.</a:t>
            </a:r>
          </a:p>
          <a:p>
            <a:pPr algn="just">
              <a:spcAft>
                <a:spcPts val="1200"/>
              </a:spcAft>
            </a:pPr>
            <a:endParaRPr lang="pl-PL" sz="1400" i="1" dirty="0">
              <a:latin typeface="Hepta Slab"/>
            </a:endParaRPr>
          </a:p>
          <a:p>
            <a:pPr algn="just">
              <a:spcAft>
                <a:spcPts val="1200"/>
              </a:spcAft>
            </a:pPr>
            <a:r>
              <a:rPr lang="pl-PL" sz="1400" i="1" dirty="0">
                <a:latin typeface="Hepta Slab"/>
              </a:rPr>
              <a:t>Źródło: Rozporządzenie Ministra Cyfryzacji z dnia 28 września 2023 r. w sprawie określenia grup nauczycieli, wychowawców i innych pracowników pedagogicznych uprawnionych do otrzymania wsparcia sfinansowanego ze środków publicznych (Dz. U. poz. 2071)</a:t>
            </a:r>
          </a:p>
        </p:txBody>
      </p:sp>
    </p:spTree>
    <p:extLst>
      <p:ext uri="{BB962C8B-B14F-4D97-AF65-F5344CB8AC3E}">
        <p14:creationId xmlns:p14="http://schemas.microsoft.com/office/powerpoint/2010/main" val="396335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B95C0E65-764B-2853-87D1-6A7E359779C5}"/>
              </a:ext>
            </a:extLst>
          </p:cNvPr>
          <p:cNvSpPr txBox="1">
            <a:spLocks/>
          </p:cNvSpPr>
          <p:nvPr/>
        </p:nvSpPr>
        <p:spPr>
          <a:xfrm>
            <a:off x="2132775" y="953986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>
                <a:latin typeface="Montserrat SemiBold" pitchFamily="2" charset="-18"/>
              </a:rPr>
              <a:t>Składanie wniosków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="" xmlns:a16="http://schemas.microsoft.com/office/drawing/2014/main" id="{BF2E8074-BFCF-1B23-7A6F-440050D92F9B}"/>
              </a:ext>
            </a:extLst>
          </p:cNvPr>
          <p:cNvSpPr txBox="1">
            <a:spLocks/>
          </p:cNvSpPr>
          <p:nvPr/>
        </p:nvSpPr>
        <p:spPr>
          <a:xfrm>
            <a:off x="792388" y="2741222"/>
            <a:ext cx="10768694" cy="4116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Nauczyciele składają do organu prowadzącego szkołę, za pośrednictwem dyrektora dwa dokumenty:</a:t>
            </a:r>
          </a:p>
          <a:p>
            <a:pPr algn="ctr"/>
            <a:endParaRPr lang="pl-PL" dirty="0" smtClean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marL="457200" indent="-457200" algn="ctr">
              <a:buAutoNum type="arabicPeriod"/>
            </a:pP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Wypełniony wniosek</a:t>
            </a:r>
          </a:p>
          <a:p>
            <a:pPr algn="ctr"/>
            <a:endParaRPr lang="pl-PL" dirty="0" smtClean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2. Tabelę Excel z danymi (PESEL, imię i nazwisko, adres e-mail, nr. telefonu)</a:t>
            </a:r>
          </a:p>
          <a:p>
            <a:pPr algn="ctr"/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10" y="475541"/>
            <a:ext cx="4737143" cy="507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19" y="5816465"/>
            <a:ext cx="8913124" cy="493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1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045688" y="1086262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>
                <a:latin typeface="Montserrat SemiBold" pitchFamily="2" charset="-18"/>
              </a:rPr>
              <a:t>Realizacja</a:t>
            </a:r>
            <a:r>
              <a:rPr lang="pl-PL" sz="5000" b="1" dirty="0" smtClean="0">
                <a:latin typeface="Be Vietnam Pro" pitchFamily="2" charset="-18"/>
              </a:rPr>
              <a:t> </a:t>
            </a:r>
            <a:r>
              <a:rPr lang="pl-PL" sz="4800" b="1" dirty="0">
                <a:latin typeface="Montserrat SemiBold" pitchFamily="2" charset="-18"/>
              </a:rPr>
              <a:t>bonu</a:t>
            </a:r>
          </a:p>
        </p:txBody>
      </p:sp>
      <p:sp>
        <p:nvSpPr>
          <p:cNvPr id="7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1255072" y="2893619"/>
            <a:ext cx="9669153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Kod uprawniający do dofinansowania zostanie przesłany na adres mailowy podany we wniosku. Kody będą wysyłane z adresu </a:t>
            </a:r>
            <a:r>
              <a:rPr lang="pl-PL" b="1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dofinansowanie-LDN@powiadomienia.gov.pl.</a:t>
            </a:r>
          </a:p>
          <a:p>
            <a:pPr algn="ctr"/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algn="ctr"/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Na podany numer telefonu nauczyciel otrzyma kod autoryzacyjny, który również trzeba podać podczas składania zamówienia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.</a:t>
            </a:r>
          </a:p>
          <a:p>
            <a:pPr algn="ctr"/>
            <a:endParaRPr lang="pl-PL" dirty="0" smtClean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Bon należy zrealizować do 31 grudnia 2025 roku.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8" name="Obraz 7" descr="Obraz zawierający Wielobarwność, linia, Grafika&#10;&#10;Opis wygenerowany automatycznie">
            <a:extLst>
              <a:ext uri="{FF2B5EF4-FFF2-40B4-BE49-F238E27FC236}">
                <a16:creationId xmlns="" xmlns:a16="http://schemas.microsoft.com/office/drawing/2014/main" id="{DB00BA73-7600-9061-16A2-49D409F8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481"/>
            <a:ext cx="1368000" cy="136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1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574813" y="203614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800" b="1" dirty="0" smtClean="0">
                <a:latin typeface="Montserrat SemiBold" pitchFamily="2" charset="-18"/>
              </a:rPr>
              <a:t>Wymagana specyfikacja</a:t>
            </a:r>
            <a:endParaRPr lang="pl-PL" sz="4800" b="1" dirty="0">
              <a:latin typeface="Montserrat SemiBold" pitchFamily="2" charset="-18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1784196" y="1827119"/>
            <a:ext cx="9669153" cy="4334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Co najmniej 1200 punktów w teście wydajności </a:t>
            </a:r>
            <a:r>
              <a:rPr lang="pl-PL" dirty="0" err="1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CrossMark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Pamięć RAM: co najmniej 8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Dysk SSD: pojemność co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najmniej 256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Rozdzielczość ekranu: Full HD lub wyższa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Rozmiar ekranu: przekątna 13” lub większa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Złącza: co najmniej dwa złącza komunikacyjne (w tym 1 wideo)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Łączność: Wi-Fi (co najmniej wersja 5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),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Bluetooth (co najmniej wersja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5)</a:t>
            </a:r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Bateria: co najmniej 6 godzin pracy na baterii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Klawiatura: układ QWERTY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Audio/wideo: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głośniki stereo, wbudowana kamera i mikrofon,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 Gwarancja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: tak, na co najmniej 36 miesięcy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   System </a:t>
            </a:r>
            <a:r>
              <a:rPr lang="pl-PL" dirty="0">
                <a:solidFill>
                  <a:schemeClr val="tx1"/>
                </a:solidFill>
                <a:latin typeface="Hepta Slab" pitchFamily="2" charset="-18"/>
                <a:cs typeface="Hepta Slab" pitchFamily="2" charset="-18"/>
              </a:rPr>
              <a:t>operacyjny: 64-bitowy, w języku polskim</a:t>
            </a:r>
          </a:p>
        </p:txBody>
      </p:sp>
      <p:pic>
        <p:nvPicPr>
          <p:cNvPr id="8" name="Obraz 7" descr="Obraz zawierający Wielobarwność, linia, Grafika&#10;&#10;Opis wygenerowany automatycznie">
            <a:extLst>
              <a:ext uri="{FF2B5EF4-FFF2-40B4-BE49-F238E27FC236}">
                <a16:creationId xmlns="" xmlns:a16="http://schemas.microsoft.com/office/drawing/2014/main" id="{DB00BA73-7600-9061-16A2-49D409F83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481"/>
            <a:ext cx="1368000" cy="136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="" xmlns:a16="http://schemas.microsoft.com/office/drawing/2014/main" id="{AED9902E-905F-A885-CA46-19B45A19A8D7}"/>
              </a:ext>
            </a:extLst>
          </p:cNvPr>
          <p:cNvSpPr txBox="1">
            <a:spLocks/>
          </p:cNvSpPr>
          <p:nvPr/>
        </p:nvSpPr>
        <p:spPr>
          <a:xfrm>
            <a:off x="2045688" y="203627"/>
            <a:ext cx="8087920" cy="13864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5400" u="sng" dirty="0">
                <a:hlinkClick r:id="rId2"/>
              </a:rPr>
              <a:t>https://insgrafdigital.pl/</a:t>
            </a:r>
            <a:r>
              <a:rPr lang="pl-PL" sz="5400" dirty="0"/>
              <a:t> </a:t>
            </a:r>
            <a:endParaRPr lang="pl-PL" sz="5000" b="1" dirty="0">
              <a:latin typeface="Be Vietnam Pro" pitchFamily="2" charset="-18"/>
            </a:endParaRPr>
          </a:p>
        </p:txBody>
      </p:sp>
      <p:sp>
        <p:nvSpPr>
          <p:cNvPr id="7" name="Symbol zastępczy tekstu 2">
            <a:extLst>
              <a:ext uri="{FF2B5EF4-FFF2-40B4-BE49-F238E27FC236}">
                <a16:creationId xmlns="" xmlns:a16="http://schemas.microsoft.com/office/drawing/2014/main" id="{05836BB2-3751-AA0A-0B36-79728376CFAA}"/>
              </a:ext>
            </a:extLst>
          </p:cNvPr>
          <p:cNvSpPr txBox="1">
            <a:spLocks/>
          </p:cNvSpPr>
          <p:nvPr/>
        </p:nvSpPr>
        <p:spPr>
          <a:xfrm>
            <a:off x="1255072" y="2893619"/>
            <a:ext cx="9669153" cy="4334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1"/>
              </a:solidFill>
              <a:latin typeface="Hepta Slab" pitchFamily="2" charset="-18"/>
              <a:cs typeface="Hepta Slab" pitchFamily="2" charset="-18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6" y="245407"/>
            <a:ext cx="2765904" cy="6514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05" y="171715"/>
            <a:ext cx="2076450" cy="47625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72966"/>
            <a:ext cx="12363450" cy="55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380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890</Words>
  <Application>Microsoft Office PowerPoint</Application>
  <PresentationFormat>Panoramiczny</PresentationFormat>
  <Paragraphs>96</Paragraphs>
  <Slides>21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Be Vietnam Pro</vt:lpstr>
      <vt:lpstr>Calibri</vt:lpstr>
      <vt:lpstr>Calibri Light</vt:lpstr>
      <vt:lpstr>Hepta Slab</vt:lpstr>
      <vt:lpstr>Montserrat SemiBold</vt:lpstr>
      <vt:lpstr>Motyw pakietu Office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Borowik</dc:creator>
  <cp:lastModifiedBy>Piotr Borowik</cp:lastModifiedBy>
  <cp:revision>20</cp:revision>
  <dcterms:created xsi:type="dcterms:W3CDTF">2023-10-27T08:49:57Z</dcterms:created>
  <dcterms:modified xsi:type="dcterms:W3CDTF">2023-10-30T11:37:43Z</dcterms:modified>
</cp:coreProperties>
</file>